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0" r:id="rId2"/>
    <p:sldId id="328" r:id="rId3"/>
    <p:sldId id="290" r:id="rId4"/>
    <p:sldId id="303" r:id="rId5"/>
    <p:sldId id="292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32" r:id="rId15"/>
    <p:sldId id="333" r:id="rId16"/>
    <p:sldId id="329" r:id="rId17"/>
    <p:sldId id="330" r:id="rId18"/>
    <p:sldId id="331" r:id="rId19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Thompson" initials="TT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49" autoAdjust="0"/>
    <p:restoredTop sz="74090" autoAdjust="0"/>
  </p:normalViewPr>
  <p:slideViewPr>
    <p:cSldViewPr>
      <p:cViewPr varScale="1">
        <p:scale>
          <a:sx n="115" d="100"/>
          <a:sy n="115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53097-AB58-4C7E-8ACD-71F5FAB0BD05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BA19-3FAE-4839-9816-73B856C5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40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4923D-0E8B-4D8B-AE0F-0AA1E3BF3143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3D004-220E-4A5C-A574-62A396988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16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0992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65986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883255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610676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6393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94134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07553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6548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43571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05761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34037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31650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20451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99B1-9DA7-430B-9457-633E62640735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31440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63E37-6717-47BE-B818-0C9178CF5C00}" type="datetimeFigureOut">
              <a:rPr lang="ko-KR" altLang="en-US" smtClean="0"/>
              <a:pPr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0F4A-1598-4A48-B0EB-DCFAB88F58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103" y="489446"/>
            <a:ext cx="740779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ko-KR" altLang="en-US" sz="5400" dirty="0" smtClean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15000">
                      <a:schemeClr val="tx2">
                        <a:shade val="67500"/>
                        <a:satMod val="115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제</a:t>
            </a:r>
            <a:r>
              <a:rPr lang="en-US" altLang="ko-KR" sz="5400" dirty="0" smtClean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15000">
                      <a:schemeClr val="tx2">
                        <a:shade val="67500"/>
                        <a:satMod val="115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16</a:t>
            </a:r>
            <a:r>
              <a:rPr lang="ko-KR" altLang="en-US" sz="5400" dirty="0" smtClean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15000">
                      <a:schemeClr val="tx2">
                        <a:shade val="67500"/>
                        <a:satMod val="115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대 총장 취 임 사</a:t>
            </a:r>
            <a:endParaRPr lang="ko-KR" altLang="en-US" sz="5400" dirty="0"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15000">
                    <a:schemeClr val="tx2">
                      <a:shade val="67500"/>
                      <a:satMod val="115000"/>
                    </a:schemeClr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204" y="5157192"/>
            <a:ext cx="6019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신 성 철 총장</a:t>
            </a:r>
            <a:endParaRPr lang="en-US" altLang="ko-KR" sz="4000" dirty="0" smtClean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3200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President Sung-</a:t>
            </a:r>
            <a:r>
              <a:rPr lang="en-US" altLang="ko-KR" sz="3200" dirty="0" err="1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Chul</a:t>
            </a:r>
            <a:r>
              <a:rPr lang="en-US" altLang="ko-KR" sz="3200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Shin</a:t>
            </a:r>
            <a:endParaRPr lang="ko-KR" altLang="en-US" sz="3200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3"/>
            <a:ext cx="1440160" cy="41135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6468" y="1316668"/>
            <a:ext cx="87980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300" dirty="0" smtClean="0">
                <a:solidFill>
                  <a:srgbClr val="FFFF00"/>
                </a:solidFill>
                <a:effectLst>
                  <a:glow rad="114300">
                    <a:schemeClr val="tx1">
                      <a:lumMod val="65000"/>
                      <a:lumOff val="35000"/>
                    </a:scheme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Inaugural Address of the 16</a:t>
            </a:r>
            <a:r>
              <a:rPr lang="en-US" altLang="ko-KR" sz="3300" baseline="30000" dirty="0" smtClean="0">
                <a:solidFill>
                  <a:srgbClr val="FFFF00"/>
                </a:solidFill>
                <a:effectLst>
                  <a:glow rad="114300">
                    <a:schemeClr val="tx1">
                      <a:lumMod val="65000"/>
                      <a:lumOff val="35000"/>
                    </a:scheme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</a:t>
            </a:r>
            <a:r>
              <a:rPr lang="en-US" altLang="ko-KR" sz="3300" dirty="0" smtClean="0">
                <a:solidFill>
                  <a:srgbClr val="FFFF00"/>
                </a:solidFill>
                <a:effectLst>
                  <a:glow rad="114300">
                    <a:schemeClr val="tx1">
                      <a:lumMod val="65000"/>
                      <a:lumOff val="35000"/>
                    </a:scheme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President</a:t>
            </a:r>
            <a:r>
              <a:rPr lang="en-US" altLang="ko-KR" sz="3300" dirty="0" smtClean="0">
                <a:effectLst>
                  <a:glow rad="114300">
                    <a:schemeClr val="tx1">
                      <a:lumMod val="65000"/>
                      <a:lumOff val="35000"/>
                    </a:schemeClr>
                  </a:glow>
                </a:effectLst>
              </a:rPr>
              <a:t> </a:t>
            </a:r>
            <a:endParaRPr lang="en-US" altLang="ko-KR" sz="3300" dirty="0">
              <a:effectLst>
                <a:glow rad="114300">
                  <a:schemeClr val="tx1">
                    <a:lumMod val="65000"/>
                    <a:lumOff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5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848738" y="188640"/>
            <a:ext cx="923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휴먼옛체" panose="02010504000101010101" pitchFamily="2" charset="-127"/>
                <a:ea typeface="휴먼옛체" panose="02010504000101010101" pitchFamily="2" charset="-127"/>
              </a:rPr>
              <a:t>기술사업화 </a:t>
            </a:r>
            <a:r>
              <a:rPr lang="ko-KR" altLang="en-US" sz="44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혁신 </a:t>
            </a:r>
            <a:r>
              <a:rPr lang="en-US" altLang="ko-KR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(</a:t>
            </a:r>
            <a:r>
              <a:rPr lang="ko-KR" altLang="en-US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계속</a:t>
            </a:r>
            <a:r>
              <a:rPr lang="en-US" altLang="ko-KR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)</a:t>
            </a:r>
            <a:endParaRPr lang="ko-KR" altLang="en-US" sz="4400" dirty="0"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848738" y="1204329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48738" y="1077683"/>
            <a:ext cx="829526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Innovation for Technology </a:t>
            </a:r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Commercialization 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(Continued)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95536" y="728950"/>
            <a:ext cx="8208912" cy="432048"/>
            <a:chOff x="395536" y="2337328"/>
            <a:chExt cx="8208912" cy="432048"/>
          </a:xfrm>
        </p:grpSpPr>
        <p:sp>
          <p:nvSpPr>
            <p:cNvPr id="13" name="정육면체 12"/>
            <p:cNvSpPr/>
            <p:nvPr/>
          </p:nvSpPr>
          <p:spPr>
            <a:xfrm>
              <a:off x="395536" y="2337328"/>
              <a:ext cx="371027" cy="43204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35867" y="2570500"/>
              <a:ext cx="8068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/>
          <p:cNvGrpSpPr/>
          <p:nvPr/>
        </p:nvGrpSpPr>
        <p:grpSpPr>
          <a:xfrm>
            <a:off x="184465" y="2838465"/>
            <a:ext cx="4601635" cy="1382623"/>
            <a:chOff x="184465" y="2838465"/>
            <a:chExt cx="4601635" cy="1382623"/>
          </a:xfrm>
        </p:grpSpPr>
        <p:sp>
          <p:nvSpPr>
            <p:cNvPr id="82" name="TextBox 81"/>
            <p:cNvSpPr txBox="1"/>
            <p:nvPr/>
          </p:nvSpPr>
          <p:spPr>
            <a:xfrm>
              <a:off x="265937" y="3052722"/>
              <a:ext cx="4438690" cy="95410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사회적 기업가정신 </a:t>
              </a:r>
              <a:r>
                <a:rPr lang="ko-KR" altLang="en-US" sz="2400" dirty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교육 </a:t>
              </a:r>
              <a:r>
                <a:rPr lang="ko-KR" altLang="en-US" sz="2400" dirty="0" smtClean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강화</a:t>
              </a:r>
              <a:endParaRPr lang="en-US" altLang="ko-KR" dirty="0"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Strengthening Social Entrepreneurship Education</a:t>
              </a:r>
              <a:endParaRPr lang="en-US" altLang="ko-KR" dirty="0"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7" name="양쪽 대괄호 6"/>
            <p:cNvSpPr/>
            <p:nvPr/>
          </p:nvSpPr>
          <p:spPr>
            <a:xfrm>
              <a:off x="184465" y="2838465"/>
              <a:ext cx="4601635" cy="1382623"/>
            </a:xfrm>
            <a:prstGeom prst="bracketPair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899699" y="2838465"/>
            <a:ext cx="4064790" cy="1382623"/>
            <a:chOff x="4899699" y="2838465"/>
            <a:chExt cx="4064790" cy="1382623"/>
          </a:xfrm>
        </p:grpSpPr>
        <p:sp>
          <p:nvSpPr>
            <p:cNvPr id="83" name="TextBox 82"/>
            <p:cNvSpPr txBox="1"/>
            <p:nvPr/>
          </p:nvSpPr>
          <p:spPr>
            <a:xfrm>
              <a:off x="5094771" y="3052722"/>
              <a:ext cx="3674645" cy="95410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기술출자기업 추진</a:t>
              </a:r>
              <a:endParaRPr lang="en-US" altLang="ko-KR" sz="2400" dirty="0" smtClean="0"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Promoting Technology in-Kind Investment Companies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87" name="양쪽 대괄호 86"/>
            <p:cNvSpPr/>
            <p:nvPr/>
          </p:nvSpPr>
          <p:spPr>
            <a:xfrm>
              <a:off x="4899699" y="2838465"/>
              <a:ext cx="4064790" cy="1382623"/>
            </a:xfrm>
            <a:prstGeom prst="bracketPair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0" y="1772816"/>
            <a:ext cx="8604448" cy="936104"/>
            <a:chOff x="0" y="1772816"/>
            <a:chExt cx="8604448" cy="936104"/>
          </a:xfrm>
        </p:grpSpPr>
        <p:sp>
          <p:nvSpPr>
            <p:cNvPr id="88" name="TextBox 87"/>
            <p:cNvSpPr txBox="1"/>
            <p:nvPr/>
          </p:nvSpPr>
          <p:spPr>
            <a:xfrm>
              <a:off x="1211732" y="1813421"/>
              <a:ext cx="7392716" cy="89255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b="1" spc="-150" dirty="0" smtClean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혁신 </a:t>
              </a:r>
              <a:r>
                <a:rPr lang="ko-KR" altLang="en-US" sz="2800" b="1" spc="-150" dirty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방안  </a:t>
              </a:r>
            </a:p>
            <a:p>
              <a:r>
                <a:rPr lang="en-US" altLang="ko-KR" sz="2400" b="1" spc="-1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Innovative Measures</a:t>
              </a:r>
              <a:endParaRPr lang="en-US" altLang="ko-KR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767200" y="1772816"/>
              <a:ext cx="360040" cy="9361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0" y="1772816"/>
              <a:ext cx="766563" cy="93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211731" y="4301592"/>
            <a:ext cx="6684534" cy="2511784"/>
            <a:chOff x="1211731" y="4301592"/>
            <a:chExt cx="6684534" cy="2511784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1211731" y="5389335"/>
              <a:ext cx="3492895" cy="1424041"/>
            </a:xfrm>
            <a:prstGeom prst="roundRect">
              <a:avLst>
                <a:gd name="adj" fmla="val 6857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KAIST</a:t>
              </a:r>
            </a:p>
            <a:p>
              <a:pPr algn="ctr"/>
              <a:r>
                <a:rPr lang="ko-KR" altLang="en-US" sz="1400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기술현물출자</a:t>
              </a:r>
              <a:r>
                <a:rPr lang="en-US" altLang="ko-KR" sz="1400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(20% </a:t>
              </a:r>
              <a:r>
                <a:rPr lang="ko-KR" altLang="en-US" sz="1400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이상</a:t>
              </a:r>
              <a:r>
                <a:rPr lang="en-US" altLang="ko-KR" sz="1400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)</a:t>
              </a:r>
            </a:p>
            <a:p>
              <a:pPr algn="ctr"/>
              <a:r>
                <a:rPr lang="ko-KR" altLang="en-US" sz="1400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인적∙물적 인프라</a:t>
              </a:r>
              <a:endParaRPr lang="en-US" altLang="ko-KR" sz="1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  <a:p>
              <a:pPr algn="ctr"/>
              <a:r>
                <a:rPr lang="en-US" altLang="ko-KR" sz="105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Contributing </a:t>
              </a:r>
              <a:r>
                <a:rPr lang="en-US" altLang="ko-KR" sz="10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in-Kind Investment of at </a:t>
              </a:r>
              <a:r>
                <a:rPr lang="en-US" altLang="ko-KR" sz="105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Least 20% of Technologies Appraised in Terms of Economic </a:t>
              </a:r>
              <a:r>
                <a:rPr lang="en-US" altLang="ko-KR" sz="10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Value</a:t>
              </a:r>
              <a:br>
                <a:rPr lang="en-US" altLang="ko-KR" sz="10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</a:br>
              <a:r>
                <a:rPr lang="en-US" altLang="ko-KR" sz="3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</a:t>
              </a:r>
              <a:endParaRPr lang="en-US" altLang="ko-KR" sz="105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Infrastructure for Human Resources and Logistics</a:t>
              </a:r>
              <a:endParaRPr lang="ko-KR" altLang="en-US" sz="1050" dirty="0">
                <a:solidFill>
                  <a:schemeClr val="bg1"/>
                </a:solidFill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5168643" y="5373216"/>
              <a:ext cx="2727622" cy="1424041"/>
            </a:xfrm>
            <a:prstGeom prst="roundRect">
              <a:avLst>
                <a:gd name="adj" fmla="val 7748"/>
              </a:avLst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투자기업</a:t>
              </a:r>
              <a:endParaRPr lang="en-US" altLang="ko-KR" sz="14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Entrepreneurs</a:t>
              </a:r>
              <a:endParaRPr lang="en-US" altLang="ko-KR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ko-KR" altLang="en-US" sz="1400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현금출자∙</a:t>
              </a:r>
              <a:r>
                <a:rPr lang="ko-KR" altLang="en-US" sz="1400" dirty="0" smtClean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경영</a:t>
              </a:r>
              <a:endParaRPr lang="en-US" altLang="ko-KR" sz="1400" dirty="0">
                <a:solidFill>
                  <a:schemeClr val="tx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Contributing Funding and Undertaking Management</a:t>
              </a:r>
              <a:endParaRPr lang="en-US" altLang="ko-KR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3253876" y="4301592"/>
              <a:ext cx="3265512" cy="1132515"/>
            </a:xfrm>
            <a:prstGeom prst="roundRect">
              <a:avLst>
                <a:gd name="adj" fmla="val 7748"/>
              </a:avLst>
            </a:prstGeom>
            <a:gradFill>
              <a:gsLst>
                <a:gs pos="60000">
                  <a:srgbClr val="8FD2E4"/>
                </a:gs>
                <a:gs pos="0">
                  <a:schemeClr val="accent5">
                    <a:shade val="51000"/>
                    <a:satMod val="130000"/>
                  </a:schemeClr>
                </a:gs>
                <a:gs pos="39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기술출자기업</a:t>
              </a:r>
              <a:endParaRPr lang="en-US" altLang="ko-KR" sz="1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Technology in-Kind Investment Companies</a:t>
              </a:r>
              <a:endParaRPr lang="en-US" altLang="ko-KR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ko-KR" altLang="en-US" sz="1400" dirty="0" err="1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연구개발특구</a:t>
              </a:r>
              <a:r>
                <a:rPr lang="ko-KR" altLang="en-US" sz="1400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설립</a:t>
              </a:r>
              <a:r>
                <a:rPr lang="en-US" altLang="ko-KR" sz="1400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/ </a:t>
              </a:r>
              <a:r>
                <a:rPr lang="ko-KR" altLang="en-US" sz="1400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각종 세제혜택</a:t>
              </a:r>
              <a:endParaRPr lang="en-US" altLang="ko-KR" sz="1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Establishment of </a:t>
              </a:r>
              <a:r>
                <a:rPr lang="en-US" altLang="ko-KR" sz="11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R&amp;D </a:t>
              </a:r>
              <a:r>
                <a:rPr lang="en-US" altLang="ko-KR" sz="11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District </a:t>
              </a:r>
              <a:r>
                <a:rPr lang="en-US" altLang="ko-KR" sz="11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/ </a:t>
              </a:r>
            </a:p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Various </a:t>
              </a:r>
              <a:r>
                <a:rPr lang="en-US" altLang="ko-KR" sz="11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Tax </a:t>
              </a:r>
              <a:r>
                <a:rPr lang="en-US" altLang="ko-KR" sz="11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Benefits</a:t>
              </a:r>
              <a:endParaRPr lang="en-US" altLang="ko-KR" sz="1100" dirty="0">
                <a:solidFill>
                  <a:schemeClr val="bg1"/>
                </a:solidFill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</p:grpSp>
      <p:pic>
        <p:nvPicPr>
          <p:cNvPr id="5124" name="Picture 4" descr="화살표 png에 대한 이미지 검색결과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84" y="5160617"/>
            <a:ext cx="1095912" cy="10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205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848738" y="188640"/>
            <a:ext cx="923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휴먼옛체" panose="02010504000101010101" pitchFamily="2" charset="-127"/>
                <a:ea typeface="휴먼옛체" panose="02010504000101010101" pitchFamily="2" charset="-127"/>
              </a:rPr>
              <a:t>국제화 </a:t>
            </a:r>
            <a:r>
              <a:rPr lang="ko-KR" altLang="en-US" sz="44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혁신</a:t>
            </a:r>
            <a:endParaRPr lang="ko-KR" altLang="en-US" sz="4400" dirty="0"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848738" y="1204329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48738" y="1077683"/>
            <a:ext cx="8295262" cy="44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Innovation for 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Globalization </a:t>
            </a:r>
            <a:endParaRPr lang="en-US" altLang="ko-KR" sz="3200" b="1" dirty="0">
              <a:solidFill>
                <a:schemeClr val="tx1">
                  <a:lumMod val="50000"/>
                  <a:lumOff val="50000"/>
                </a:schemeClr>
              </a:solidFill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95536" y="728950"/>
            <a:ext cx="8208912" cy="432048"/>
            <a:chOff x="395536" y="2337328"/>
            <a:chExt cx="8208912" cy="432048"/>
          </a:xfrm>
        </p:grpSpPr>
        <p:sp>
          <p:nvSpPr>
            <p:cNvPr id="13" name="정육면체 12"/>
            <p:cNvSpPr/>
            <p:nvPr/>
          </p:nvSpPr>
          <p:spPr>
            <a:xfrm>
              <a:off x="395536" y="2337328"/>
              <a:ext cx="371027" cy="43204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35867" y="2570500"/>
              <a:ext cx="8068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-9872" y="1959363"/>
            <a:ext cx="10015550" cy="1613653"/>
            <a:chOff x="-9872" y="1959363"/>
            <a:chExt cx="10015550" cy="1613653"/>
          </a:xfrm>
        </p:grpSpPr>
        <p:sp>
          <p:nvSpPr>
            <p:cNvPr id="47" name="직사각형 46"/>
            <p:cNvSpPr/>
            <p:nvPr/>
          </p:nvSpPr>
          <p:spPr>
            <a:xfrm>
              <a:off x="0" y="2204864"/>
              <a:ext cx="8388424" cy="13681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6563" y="2399677"/>
              <a:ext cx="9239115" cy="89255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b="1" spc="-150" dirty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글로벌 캠퍼스 구축 필수</a:t>
              </a:r>
            </a:p>
            <a:p>
              <a:r>
                <a:rPr lang="en-US" altLang="ko-KR" sz="24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The Essential Need </a:t>
              </a:r>
              <a:r>
                <a:rPr lang="en-US" altLang="ko-KR" sz="24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for </a:t>
              </a:r>
              <a:r>
                <a:rPr lang="en-US" altLang="ko-KR" sz="24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Building a Global </a:t>
              </a:r>
              <a:r>
                <a:rPr lang="en-US" altLang="ko-KR" sz="24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Campus 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8388424" y="2204864"/>
              <a:ext cx="755576" cy="136815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-9872" y="1959363"/>
              <a:ext cx="504056" cy="5040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909171" y="3548292"/>
            <a:ext cx="5309935" cy="3318712"/>
            <a:chOff x="1909171" y="3548292"/>
            <a:chExt cx="5309935" cy="3318712"/>
          </a:xfrm>
        </p:grpSpPr>
        <p:pic>
          <p:nvPicPr>
            <p:cNvPr id="41" name="Picture 4" descr="글로벌 png에 대한 이미지 검색결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171" y="3548292"/>
              <a:ext cx="5309935" cy="331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631" y="4672751"/>
              <a:ext cx="557382" cy="161339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4371600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nfinity png image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5" y="2165944"/>
            <a:ext cx="81629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848738" y="188640"/>
            <a:ext cx="923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휴먼옛체" panose="02010504000101010101" pitchFamily="2" charset="-127"/>
                <a:ea typeface="휴먼옛체" panose="02010504000101010101" pitchFamily="2" charset="-127"/>
              </a:rPr>
              <a:t>국제화 </a:t>
            </a:r>
            <a:r>
              <a:rPr lang="ko-KR" altLang="en-US" sz="44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혁신 </a:t>
            </a:r>
            <a:r>
              <a:rPr lang="en-US" altLang="ko-KR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(</a:t>
            </a:r>
            <a:r>
              <a:rPr lang="ko-KR" altLang="en-US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계속</a:t>
            </a:r>
            <a:r>
              <a:rPr lang="en-US" altLang="ko-KR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)</a:t>
            </a:r>
            <a:endParaRPr lang="ko-KR" altLang="en-US" sz="2800" dirty="0"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848738" y="1204329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48738" y="1077683"/>
            <a:ext cx="8295262" cy="44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Innovation for 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Globalization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(Continued)</a:t>
            </a:r>
            <a:endParaRPr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95536" y="728950"/>
            <a:ext cx="8208912" cy="432048"/>
            <a:chOff x="395536" y="2337328"/>
            <a:chExt cx="8208912" cy="432048"/>
          </a:xfrm>
        </p:grpSpPr>
        <p:sp>
          <p:nvSpPr>
            <p:cNvPr id="13" name="정육면체 12"/>
            <p:cNvSpPr/>
            <p:nvPr/>
          </p:nvSpPr>
          <p:spPr>
            <a:xfrm>
              <a:off x="395536" y="2337328"/>
              <a:ext cx="371027" cy="43204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35867" y="2570500"/>
              <a:ext cx="8068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780634" y="3465957"/>
            <a:ext cx="3707904" cy="1661993"/>
          </a:xfrm>
          <a:prstGeom prst="rect">
            <a:avLst/>
          </a:prstGeom>
          <a:noFill/>
        </p:spPr>
        <p:txBody>
          <a:bodyPr wrap="square" rtlCol="0" anchor="t" anchorCtr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/>
            <a:r>
              <a:rPr lang="ko-KR" altLang="en-US" sz="24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외국인 </a:t>
            </a:r>
            <a:r>
              <a:rPr lang="ko-KR" altLang="en-US" sz="2400" spc="-50" dirty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교수</a:t>
            </a:r>
            <a:r>
              <a:rPr lang="en-US" altLang="ko-KR" sz="2400" spc="-50" dirty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·</a:t>
            </a:r>
            <a:r>
              <a:rPr lang="ko-KR" altLang="en-US" sz="24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학생</a:t>
            </a:r>
            <a:endParaRPr lang="en-US" altLang="ko-KR" sz="2400" spc="-50" dirty="0" smtClean="0">
              <a:effectLst/>
              <a:latin typeface="휴먼옛체" panose="02010504000101010101" pitchFamily="2" charset="-127"/>
              <a:ea typeface="휴먼옛체" panose="02010504000101010101" pitchFamily="2" charset="-127"/>
              <a:cs typeface="Arial" pitchFamily="34" charset="0"/>
            </a:endParaRPr>
          </a:p>
          <a:p>
            <a:pPr algn="ctr"/>
            <a:r>
              <a:rPr lang="ko-KR" altLang="en-US" sz="24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비율 확대</a:t>
            </a:r>
            <a:endParaRPr lang="en-US" altLang="ko-KR" sz="2400" spc="-50" dirty="0" smtClean="0">
              <a:effectLst/>
              <a:latin typeface="휴먼옛체" panose="02010504000101010101" pitchFamily="2" charset="-127"/>
              <a:ea typeface="휴먼옛체" panose="02010504000101010101" pitchFamily="2" charset="-127"/>
              <a:cs typeface="Arial" pitchFamily="34" charset="0"/>
            </a:endParaRPr>
          </a:p>
          <a:p>
            <a:pPr algn="ctr"/>
            <a: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Increasing </a:t>
            </a:r>
            <a:r>
              <a:rPr lang="en-US" altLang="ko-KR" spc="-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the </a:t>
            </a:r>
            <a: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R</a:t>
            </a:r>
            <a: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atio of</a:t>
            </a:r>
          </a:p>
          <a:p>
            <a:pPr algn="ctr"/>
            <a: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International </a:t>
            </a:r>
            <a:r>
              <a:rPr lang="en-US" altLang="ko-KR" spc="-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Faculty </a:t>
            </a:r>
            <a: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/>
            </a:r>
            <a:b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</a:br>
            <a: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and Students</a:t>
            </a:r>
            <a:endParaRPr lang="en-US" altLang="ko-KR" spc="-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휴먼옛체" panose="02010504000101010101" pitchFamily="2" charset="-127"/>
              <a:ea typeface="휴먼옛체" panose="02010504000101010101" pitchFamily="2" charset="-127"/>
              <a:cs typeface="Arial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531248" y="5178442"/>
            <a:ext cx="2592288" cy="1610139"/>
            <a:chOff x="4670675" y="5301208"/>
            <a:chExt cx="2592288" cy="1610139"/>
          </a:xfrm>
        </p:grpSpPr>
        <p:sp>
          <p:nvSpPr>
            <p:cNvPr id="23" name="TextBox 22"/>
            <p:cNvSpPr txBox="1"/>
            <p:nvPr/>
          </p:nvSpPr>
          <p:spPr>
            <a:xfrm>
              <a:off x="4670675" y="6326572"/>
              <a:ext cx="2592288" cy="58477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pPr algn="ctr"/>
              <a:r>
                <a:rPr lang="ko-KR" altLang="en-US" b="1" spc="-150" dirty="0" smtClean="0">
                  <a:solidFill>
                    <a:srgbClr val="0000FF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외국인 학생 비율</a:t>
              </a:r>
              <a:endParaRPr lang="en-US" altLang="ko-KR" b="1" spc="-150" dirty="0" smtClean="0">
                <a:solidFill>
                  <a:srgbClr val="0000FF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en-US" altLang="ko-KR" sz="1400" spc="-1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Ratio of International Students</a:t>
              </a:r>
              <a:endParaRPr lang="ko-KR" altLang="en-US" sz="1400" spc="-150" dirty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00"/>
            <a:stretch/>
          </p:blipFill>
          <p:spPr>
            <a:xfrm>
              <a:off x="5139300" y="5573341"/>
              <a:ext cx="584830" cy="501197"/>
            </a:xfrm>
            <a:prstGeom prst="rect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00"/>
            <a:stretch/>
          </p:blipFill>
          <p:spPr>
            <a:xfrm>
              <a:off x="5849614" y="5301208"/>
              <a:ext cx="959800" cy="822544"/>
            </a:xfrm>
            <a:prstGeom prst="rect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5317992" y="6084462"/>
              <a:ext cx="1300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5%    </a:t>
              </a:r>
              <a:r>
                <a:rPr lang="en-US" altLang="ko-KR" sz="120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→</a:t>
              </a:r>
              <a:r>
                <a:rPr lang="en-US" altLang="ko-KR" sz="110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   </a:t>
              </a:r>
              <a:r>
                <a:rPr lang="en-US" altLang="ko-KR" sz="140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10%</a:t>
              </a:r>
              <a:endParaRPr lang="ko-KR" altLang="en-US" sz="1400" dirty="0"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299530" y="5063213"/>
            <a:ext cx="2592288" cy="1710750"/>
            <a:chOff x="-2320517" y="4986784"/>
            <a:chExt cx="2592288" cy="1710750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84983" y="5764091"/>
              <a:ext cx="354811" cy="354811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4479" y="5611845"/>
              <a:ext cx="572380" cy="572380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-2320517" y="6112759"/>
              <a:ext cx="2592288" cy="58477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pPr algn="ctr"/>
              <a:r>
                <a:rPr lang="ko-KR" altLang="en-US" b="1" spc="-150" dirty="0" smtClean="0">
                  <a:solidFill>
                    <a:srgbClr val="0000FF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외국인 교수 비율</a:t>
              </a:r>
              <a:endParaRPr lang="en-US" altLang="ko-KR" b="1" spc="-150" dirty="0" smtClean="0">
                <a:solidFill>
                  <a:srgbClr val="0000FF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en-US" altLang="ko-KR" sz="1400" spc="-1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Ratio of International Faculty</a:t>
              </a:r>
              <a:endParaRPr lang="ko-KR" altLang="en-US" sz="1400" spc="-150" dirty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07"/>
            <a:stretch/>
          </p:blipFill>
          <p:spPr>
            <a:xfrm>
              <a:off x="-1838973" y="5336060"/>
              <a:ext cx="689723" cy="574488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07"/>
            <a:stretch/>
          </p:blipFill>
          <p:spPr>
            <a:xfrm>
              <a:off x="-1096218" y="4986784"/>
              <a:ext cx="1100330" cy="916494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-1628343" y="5849888"/>
              <a:ext cx="1300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9%    </a:t>
              </a:r>
              <a:r>
                <a:rPr lang="en-US" altLang="ko-KR" sz="120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→</a:t>
              </a:r>
              <a:r>
                <a:rPr lang="en-US" altLang="ko-KR" sz="110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   </a:t>
              </a:r>
              <a:r>
                <a:rPr lang="en-US" altLang="ko-KR" sz="140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15%</a:t>
              </a:r>
              <a:endParaRPr lang="ko-KR" altLang="en-US" sz="1100" dirty="0"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43608" y="3465957"/>
            <a:ext cx="2880320" cy="1661993"/>
          </a:xfrm>
          <a:prstGeom prst="rect">
            <a:avLst/>
          </a:prstGeom>
          <a:noFill/>
        </p:spPr>
        <p:txBody>
          <a:bodyPr wrap="square" rtlCol="0" anchor="t" anchorCtr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/>
            <a:r>
              <a:rPr lang="ko-KR" altLang="en-US" sz="2400" spc="-50" dirty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한</a:t>
            </a:r>
            <a:r>
              <a:rPr lang="en-US" altLang="ko-KR" sz="2400" spc="-50" dirty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·</a:t>
            </a:r>
            <a:r>
              <a:rPr lang="ko-KR" altLang="en-US" sz="2400" spc="-50" dirty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영 </a:t>
            </a:r>
            <a:r>
              <a:rPr lang="ko-KR" altLang="en-US" sz="24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이중언어</a:t>
            </a:r>
            <a:endParaRPr lang="en-US" altLang="ko-KR" sz="2400" spc="-50" dirty="0" smtClean="0">
              <a:effectLst/>
              <a:latin typeface="휴먼옛체" panose="02010504000101010101" pitchFamily="2" charset="-127"/>
              <a:ea typeface="휴먼옛체" panose="02010504000101010101" pitchFamily="2" charset="-127"/>
              <a:cs typeface="Arial" pitchFamily="34" charset="0"/>
            </a:endParaRPr>
          </a:p>
          <a:p>
            <a:pPr algn="ctr"/>
            <a:r>
              <a:rPr lang="ko-KR" altLang="en-US" sz="24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소통 </a:t>
            </a:r>
            <a:r>
              <a:rPr lang="ko-KR" altLang="en-US" sz="2400" spc="-50" dirty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캠퍼스 </a:t>
            </a:r>
            <a:r>
              <a:rPr lang="ko-KR" altLang="en-US" sz="24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구축</a:t>
            </a:r>
            <a:endParaRPr lang="en-US" altLang="ko-KR" sz="2400" spc="-50" dirty="0" smtClean="0">
              <a:effectLst/>
              <a:latin typeface="휴먼옛체" panose="02010504000101010101" pitchFamily="2" charset="-127"/>
              <a:ea typeface="휴먼옛체" panose="02010504000101010101" pitchFamily="2" charset="-127"/>
              <a:cs typeface="Arial" pitchFamily="34" charset="0"/>
            </a:endParaRPr>
          </a:p>
          <a:p>
            <a:pPr algn="ctr"/>
            <a: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Implementing</a:t>
            </a:r>
            <a: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 </a:t>
            </a:r>
            <a:b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</a:br>
            <a: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Korean-English</a:t>
            </a:r>
          </a:p>
          <a:p>
            <a:pPr algn="ctr"/>
            <a:r>
              <a:rPr lang="en-US" altLang="ko-KR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Bilingual Campus</a:t>
            </a:r>
            <a:endParaRPr lang="en-US" altLang="ko-KR" spc="-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휴먼옛체" panose="02010504000101010101" pitchFamily="2" charset="-127"/>
              <a:ea typeface="휴먼옛체" panose="02010504000101010101" pitchFamily="2" charset="-127"/>
              <a:cs typeface="Arial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1772816"/>
            <a:ext cx="6879210" cy="936104"/>
            <a:chOff x="0" y="1772816"/>
            <a:chExt cx="6879210" cy="936104"/>
          </a:xfrm>
        </p:grpSpPr>
        <p:sp>
          <p:nvSpPr>
            <p:cNvPr id="37" name="TextBox 36"/>
            <p:cNvSpPr txBox="1"/>
            <p:nvPr/>
          </p:nvSpPr>
          <p:spPr>
            <a:xfrm>
              <a:off x="1211732" y="1813421"/>
              <a:ext cx="5667478" cy="89255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b="1" spc="-1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혁신 방안 </a:t>
              </a:r>
              <a:endParaRPr lang="en-US" altLang="ko-KR" sz="2800" b="1" spc="-150" dirty="0"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r>
                <a:rPr lang="en-US" altLang="ko-KR" sz="2400" spc="-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Innovative </a:t>
              </a:r>
              <a:r>
                <a:rPr lang="en-US" altLang="ko-KR" sz="2400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Measures</a:t>
              </a:r>
              <a:endParaRPr lang="ko-KR" altLang="en-US" sz="2400" spc="-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67200" y="1772816"/>
              <a:ext cx="360040" cy="9361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0" y="1772816"/>
              <a:ext cx="766563" cy="93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407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" grpId="0"/>
      <p:bldP spid="1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성공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053"/>
            <a:ext cx="4716016" cy="34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848738" y="188640"/>
            <a:ext cx="923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휴먼옛체" panose="02010504000101010101" pitchFamily="2" charset="-127"/>
                <a:ea typeface="휴먼옛체" panose="02010504000101010101" pitchFamily="2" charset="-127"/>
              </a:rPr>
              <a:t>미래전략 혁신</a:t>
            </a:r>
          </a:p>
        </p:txBody>
      </p:sp>
      <p:cxnSp>
        <p:nvCxnSpPr>
          <p:cNvPr id="74" name="직선 연결선 73"/>
          <p:cNvCxnSpPr/>
          <p:nvPr/>
        </p:nvCxnSpPr>
        <p:spPr>
          <a:xfrm>
            <a:off x="848738" y="1204329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48738" y="1077683"/>
            <a:ext cx="8295262" cy="44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Innovation for Future Strategy 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95536" y="728950"/>
            <a:ext cx="8208912" cy="432048"/>
            <a:chOff x="395536" y="2337328"/>
            <a:chExt cx="8208912" cy="432048"/>
          </a:xfrm>
        </p:grpSpPr>
        <p:sp>
          <p:nvSpPr>
            <p:cNvPr id="13" name="정육면체 12"/>
            <p:cNvSpPr/>
            <p:nvPr/>
          </p:nvSpPr>
          <p:spPr>
            <a:xfrm>
              <a:off x="395536" y="2337328"/>
              <a:ext cx="371027" cy="43204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35867" y="2570500"/>
              <a:ext cx="8068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2139">
            <a:off x="2977515" y="4439618"/>
            <a:ext cx="1029076" cy="29393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-9872" y="1959363"/>
            <a:ext cx="10015550" cy="1613653"/>
            <a:chOff x="-9872" y="1959363"/>
            <a:chExt cx="10015550" cy="1613653"/>
          </a:xfrm>
        </p:grpSpPr>
        <p:sp>
          <p:nvSpPr>
            <p:cNvPr id="47" name="직사각형 46"/>
            <p:cNvSpPr/>
            <p:nvPr/>
          </p:nvSpPr>
          <p:spPr>
            <a:xfrm>
              <a:off x="0" y="2204864"/>
              <a:ext cx="8388424" cy="13681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6563" y="2399677"/>
              <a:ext cx="9239115" cy="89255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b="1" spc="-150" dirty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선도를 위한 미래 비전</a:t>
              </a:r>
              <a:r>
                <a:rPr lang="en-US" altLang="ko-KR" sz="2800" b="1" spc="-150" dirty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·</a:t>
              </a:r>
              <a:r>
                <a:rPr lang="ko-KR" altLang="en-US" sz="2800" b="1" spc="-150" dirty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전략 수립</a:t>
              </a:r>
            </a:p>
            <a:p>
              <a:r>
                <a:rPr lang="en-US" altLang="ko-KR" sz="2400" b="1" spc="-1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Planning </a:t>
              </a:r>
              <a:r>
                <a:rPr lang="en-US" altLang="ko-KR" sz="2400" b="1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Future Vision and Strategic </a:t>
              </a:r>
              <a:r>
                <a:rPr lang="en-US" altLang="ko-KR" sz="2400" b="1" spc="-1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Plans </a:t>
              </a:r>
              <a:r>
                <a:rPr lang="en-US" altLang="ko-KR" sz="2400" b="1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to Lead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8388424" y="2204864"/>
              <a:ext cx="755576" cy="136815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-9872" y="1959363"/>
              <a:ext cx="504056" cy="5040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3107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848738" y="188640"/>
            <a:ext cx="923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휴먼옛체" panose="02010504000101010101" pitchFamily="2" charset="-127"/>
                <a:ea typeface="휴먼옛체" panose="02010504000101010101" pitchFamily="2" charset="-127"/>
              </a:rPr>
              <a:t>미래전략 </a:t>
            </a:r>
            <a:r>
              <a:rPr lang="ko-KR" altLang="en-US" sz="44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혁신 </a:t>
            </a:r>
            <a:r>
              <a:rPr lang="en-US" altLang="ko-KR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(</a:t>
            </a:r>
            <a:r>
              <a:rPr lang="ko-KR" altLang="en-US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계속</a:t>
            </a:r>
            <a:r>
              <a:rPr lang="en-US" altLang="ko-KR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)</a:t>
            </a:r>
            <a:endParaRPr lang="ko-KR" altLang="en-US" sz="4400" dirty="0"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848738" y="1204329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48738" y="1077683"/>
            <a:ext cx="8295262" cy="44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Innovation for Future 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Strategy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(Continued) </a:t>
            </a:r>
            <a:endParaRPr lang="en-US" altLang="ko-KR" sz="3200" b="1" dirty="0">
              <a:solidFill>
                <a:schemeClr val="tx1">
                  <a:lumMod val="50000"/>
                  <a:lumOff val="50000"/>
                </a:schemeClr>
              </a:solidFill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95536" y="728950"/>
            <a:ext cx="8208912" cy="432048"/>
            <a:chOff x="395536" y="2337328"/>
            <a:chExt cx="8208912" cy="432048"/>
          </a:xfrm>
        </p:grpSpPr>
        <p:sp>
          <p:nvSpPr>
            <p:cNvPr id="13" name="정육면체 12"/>
            <p:cNvSpPr/>
            <p:nvPr/>
          </p:nvSpPr>
          <p:spPr>
            <a:xfrm>
              <a:off x="395536" y="2337328"/>
              <a:ext cx="371027" cy="43204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35867" y="2570500"/>
              <a:ext cx="8068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539552" y="4192456"/>
            <a:ext cx="9587133" cy="2620920"/>
            <a:chOff x="539552" y="4192456"/>
            <a:chExt cx="9587133" cy="2620920"/>
          </a:xfrm>
        </p:grpSpPr>
        <p:pic>
          <p:nvPicPr>
            <p:cNvPr id="36" name="Picture 2" descr="think tank에 대한 이미지 검색결과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0" r="24074" b="26291"/>
            <a:stretch/>
          </p:blipFill>
          <p:spPr bwMode="auto">
            <a:xfrm>
              <a:off x="539552" y="4192456"/>
              <a:ext cx="2731158" cy="262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131840" y="5070001"/>
              <a:ext cx="6994845" cy="89255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spc="-50" dirty="0" err="1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싱크탱크</a:t>
              </a:r>
              <a:r>
                <a:rPr lang="ko-KR" altLang="en-US" sz="2800" spc="-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그룹 가동</a:t>
              </a:r>
            </a:p>
            <a:p>
              <a:r>
                <a:rPr lang="en-US" altLang="ko-KR" sz="2400" spc="-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Implementation </a:t>
              </a:r>
              <a:r>
                <a:rPr lang="en-US" altLang="ko-KR" sz="2400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of </a:t>
              </a:r>
              <a:r>
                <a:rPr lang="en-US" altLang="ko-KR" sz="2400" spc="-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Think-Tank Groups</a:t>
              </a:r>
              <a:endParaRPr lang="en-US" altLang="ko-KR" sz="2400" spc="-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38" name="양쪽 대괄호 37"/>
            <p:cNvSpPr/>
            <p:nvPr/>
          </p:nvSpPr>
          <p:spPr>
            <a:xfrm>
              <a:off x="568581" y="4825285"/>
              <a:ext cx="7974273" cy="1382623"/>
            </a:xfrm>
            <a:prstGeom prst="bracketPair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68580" y="2132856"/>
            <a:ext cx="7974273" cy="2542516"/>
            <a:chOff x="568580" y="2542668"/>
            <a:chExt cx="7974273" cy="2542516"/>
          </a:xfrm>
        </p:grpSpPr>
        <p:pic>
          <p:nvPicPr>
            <p:cNvPr id="10242" name="Picture 2" descr="plan에 대한 이미지 검색결과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542668"/>
              <a:ext cx="2592288" cy="254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683568" y="3549776"/>
              <a:ext cx="5438926" cy="83099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spc="-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‘비전 </a:t>
              </a:r>
              <a:r>
                <a:rPr lang="en-US" altLang="ko-KR" sz="2800" spc="-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2031 </a:t>
              </a:r>
              <a:r>
                <a:rPr lang="ko-KR" altLang="en-US" sz="2800" spc="-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장기플랜’작성</a:t>
              </a:r>
            </a:p>
            <a:p>
              <a:r>
                <a:rPr lang="en-US" altLang="ko-KR" sz="2000" spc="-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Formulation of</a:t>
              </a:r>
              <a:r>
                <a:rPr lang="ko-KR" altLang="en-US" sz="2000" spc="-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‘</a:t>
              </a:r>
              <a:r>
                <a:rPr lang="en-US" altLang="ko-KR" sz="2000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VISION 2031 </a:t>
              </a:r>
              <a:r>
                <a:rPr lang="en-US" altLang="ko-KR" sz="2000" spc="-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Long-Term Plans’</a:t>
              </a:r>
              <a:endParaRPr lang="en-US" altLang="ko-KR" sz="2000" spc="-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39" name="양쪽 대괄호 38"/>
            <p:cNvSpPr/>
            <p:nvPr/>
          </p:nvSpPr>
          <p:spPr>
            <a:xfrm>
              <a:off x="568580" y="3368518"/>
              <a:ext cx="7974273" cy="1382623"/>
            </a:xfrm>
            <a:prstGeom prst="bracketPair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0" y="1772816"/>
            <a:ext cx="6879210" cy="936104"/>
            <a:chOff x="0" y="1772816"/>
            <a:chExt cx="6879210" cy="936104"/>
          </a:xfrm>
        </p:grpSpPr>
        <p:sp>
          <p:nvSpPr>
            <p:cNvPr id="40" name="TextBox 39"/>
            <p:cNvSpPr txBox="1"/>
            <p:nvPr/>
          </p:nvSpPr>
          <p:spPr>
            <a:xfrm>
              <a:off x="1211732" y="1813421"/>
              <a:ext cx="5667478" cy="89255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b="1" spc="-1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혁신 방안 </a:t>
              </a:r>
              <a:endParaRPr lang="en-US" altLang="ko-KR" sz="2800" b="1" spc="-150" dirty="0"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r>
                <a:rPr lang="en-US" altLang="ko-KR" sz="2400" spc="-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Innovative </a:t>
              </a:r>
              <a:r>
                <a:rPr lang="en-US" altLang="ko-KR" sz="2400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Measures</a:t>
              </a:r>
              <a:endParaRPr lang="ko-KR" altLang="en-US" sz="2400" spc="-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67200" y="1772816"/>
              <a:ext cx="360040" cy="9361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0" y="1772816"/>
              <a:ext cx="766563" cy="93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79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8738" y="188640"/>
            <a:ext cx="923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휴먼옛체" panose="02010504000101010101" pitchFamily="2" charset="-127"/>
                <a:ea typeface="휴먼옛체" panose="02010504000101010101" pitchFamily="2" charset="-127"/>
              </a:rPr>
              <a:t>3C </a:t>
            </a:r>
            <a:r>
              <a:rPr lang="ko-KR" altLang="en-US" sz="4400" dirty="0">
                <a:latin typeface="휴먼옛체" panose="02010504000101010101" pitchFamily="2" charset="-127"/>
                <a:ea typeface="휴먼옛체" panose="02010504000101010101" pitchFamily="2" charset="-127"/>
              </a:rPr>
              <a:t>리더십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848738" y="1204329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848738" y="1077683"/>
            <a:ext cx="8295262" cy="44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3C Leadership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95536" y="728950"/>
            <a:ext cx="8208912" cy="432048"/>
            <a:chOff x="395536" y="2337328"/>
            <a:chExt cx="8208912" cy="432048"/>
          </a:xfrm>
        </p:grpSpPr>
        <p:sp>
          <p:nvSpPr>
            <p:cNvPr id="11" name="정육면체 10"/>
            <p:cNvSpPr/>
            <p:nvPr/>
          </p:nvSpPr>
          <p:spPr>
            <a:xfrm>
              <a:off x="395536" y="2337328"/>
              <a:ext cx="371027" cy="43204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535867" y="2570500"/>
              <a:ext cx="8068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/>
          <p:cNvGrpSpPr/>
          <p:nvPr/>
        </p:nvGrpSpPr>
        <p:grpSpPr>
          <a:xfrm>
            <a:off x="-1" y="1803173"/>
            <a:ext cx="9144001" cy="1504800"/>
            <a:chOff x="-1" y="1803173"/>
            <a:chExt cx="9144001" cy="1504800"/>
          </a:xfrm>
        </p:grpSpPr>
        <p:sp>
          <p:nvSpPr>
            <p:cNvPr id="23" name="직사각형 22"/>
            <p:cNvSpPr/>
            <p:nvPr/>
          </p:nvSpPr>
          <p:spPr>
            <a:xfrm>
              <a:off x="0" y="1803173"/>
              <a:ext cx="3918783" cy="150332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1" y="1954671"/>
              <a:ext cx="391878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dirty="0" smtClean="0">
                  <a:solidFill>
                    <a:srgbClr val="FF0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C</a:t>
              </a:r>
              <a:r>
                <a:rPr lang="en-US" altLang="ko-KR" sz="40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hange</a:t>
              </a:r>
              <a:endParaRPr lang="ko-KR" alt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chemeClr val="bg1">
                      <a:lumMod val="85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변화</a:t>
              </a:r>
              <a:endParaRPr lang="ko-KR" altLang="en-US" sz="2800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332962" y="1803173"/>
              <a:ext cx="3811038" cy="15033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4" name="Picture 10" descr="change에 대한 이미지 검색결과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783" y="1803173"/>
              <a:ext cx="3099026" cy="15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그룹 4"/>
          <p:cNvGrpSpPr/>
          <p:nvPr/>
        </p:nvGrpSpPr>
        <p:grpSpPr>
          <a:xfrm>
            <a:off x="0" y="5203207"/>
            <a:ext cx="9143999" cy="1507018"/>
            <a:chOff x="0" y="5203207"/>
            <a:chExt cx="9143999" cy="1507018"/>
          </a:xfrm>
        </p:grpSpPr>
        <p:sp>
          <p:nvSpPr>
            <p:cNvPr id="36" name="직사각형 35"/>
            <p:cNvSpPr/>
            <p:nvPr/>
          </p:nvSpPr>
          <p:spPr>
            <a:xfrm>
              <a:off x="5332962" y="5203207"/>
              <a:ext cx="3811037" cy="15033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565072" y="5206899"/>
              <a:ext cx="2578927" cy="15033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0" y="5203207"/>
              <a:ext cx="3918783" cy="15033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5416261"/>
              <a:ext cx="39072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 smtClean="0">
                  <a:solidFill>
                    <a:srgbClr val="FF0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C</a:t>
              </a:r>
              <a:r>
                <a:rPr lang="en-US" altLang="ko-KR" sz="36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are</a:t>
              </a:r>
            </a:p>
            <a:p>
              <a:pPr algn="ctr"/>
              <a:r>
                <a:rPr lang="ko-KR" altLang="en-US" sz="2800" dirty="0" smtClean="0">
                  <a:solidFill>
                    <a:schemeClr val="bg1">
                      <a:lumMod val="85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돌봄</a:t>
              </a:r>
              <a:endParaRPr lang="ko-KR" altLang="en-US" sz="3600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pic>
          <p:nvPicPr>
            <p:cNvPr id="1038" name="Picture 14" descr="care에 대한 이미지 검색결과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783" y="5203208"/>
              <a:ext cx="3088388" cy="150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그룹 3"/>
          <p:cNvGrpSpPr/>
          <p:nvPr/>
        </p:nvGrpSpPr>
        <p:grpSpPr>
          <a:xfrm>
            <a:off x="-1" y="3503190"/>
            <a:ext cx="9144000" cy="1503326"/>
            <a:chOff x="-1" y="3503190"/>
            <a:chExt cx="9144000" cy="1503326"/>
          </a:xfrm>
        </p:grpSpPr>
        <p:sp>
          <p:nvSpPr>
            <p:cNvPr id="31" name="직사각형 30"/>
            <p:cNvSpPr/>
            <p:nvPr/>
          </p:nvSpPr>
          <p:spPr>
            <a:xfrm>
              <a:off x="5332962" y="3503190"/>
              <a:ext cx="3811037" cy="15033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-1" y="3503190"/>
              <a:ext cx="3930335" cy="15033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" y="3716244"/>
              <a:ext cx="39187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 smtClean="0">
                  <a:solidFill>
                    <a:srgbClr val="FF0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C</a:t>
              </a:r>
              <a:r>
                <a:rPr lang="en-US" altLang="ko-KR" sz="36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ommunication</a:t>
              </a:r>
            </a:p>
            <a:p>
              <a:pPr algn="ctr"/>
              <a:r>
                <a:rPr lang="ko-KR" altLang="en-US" sz="2800" dirty="0" smtClean="0">
                  <a:solidFill>
                    <a:schemeClr val="bg1">
                      <a:lumMod val="85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</a:rPr>
                <a:t>소통</a:t>
              </a:r>
              <a:endParaRPr lang="ko-KR" altLang="en-US" sz="3600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pic>
          <p:nvPicPr>
            <p:cNvPr id="1026" name="Picture 2" descr="C:\Users\Boram\Desktop\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16" b="8345"/>
            <a:stretch/>
          </p:blipFill>
          <p:spPr bwMode="auto">
            <a:xfrm>
              <a:off x="3918781" y="3503190"/>
              <a:ext cx="3088389" cy="150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2463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ram\Desktop\03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0" y="188640"/>
            <a:ext cx="7812360" cy="226721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grpSp>
        <p:nvGrpSpPr>
          <p:cNvPr id="5" name="그룹 9"/>
          <p:cNvGrpSpPr/>
          <p:nvPr/>
        </p:nvGrpSpPr>
        <p:grpSpPr>
          <a:xfrm>
            <a:off x="323528" y="558252"/>
            <a:ext cx="381364" cy="219152"/>
            <a:chOff x="2890685" y="2338733"/>
            <a:chExt cx="381364" cy="219152"/>
          </a:xfrm>
        </p:grpSpPr>
        <p:sp>
          <p:nvSpPr>
            <p:cNvPr id="6" name="갈매기형 수장 5"/>
            <p:cNvSpPr/>
            <p:nvPr/>
          </p:nvSpPr>
          <p:spPr>
            <a:xfrm>
              <a:off x="2890685" y="2338733"/>
              <a:ext cx="219152" cy="219152"/>
            </a:xfrm>
            <a:prstGeom prst="chevron">
              <a:avLst>
                <a:gd name="adj" fmla="val 42223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 smtClean="0">
                <a:solidFill>
                  <a:schemeClr val="bg1"/>
                </a:solidFill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7" name="갈매기형 수장 6"/>
            <p:cNvSpPr/>
            <p:nvPr/>
          </p:nvSpPr>
          <p:spPr>
            <a:xfrm>
              <a:off x="3052897" y="2338733"/>
              <a:ext cx="219152" cy="219152"/>
            </a:xfrm>
            <a:prstGeom prst="chevron">
              <a:avLst>
                <a:gd name="adj" fmla="val 4222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 smtClean="0">
                <a:solidFill>
                  <a:srgbClr val="C00000"/>
                </a:solidFill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7894" y="404664"/>
            <a:ext cx="8180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rPr>
              <a:t>반세기전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rPr>
              <a:t>,</a:t>
            </a:r>
          </a:p>
          <a:p>
            <a:r>
              <a:rPr lang="en-US" altLang="ko-KR" sz="2400" spc="-15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Half a century ago, </a:t>
            </a:r>
            <a:r>
              <a:rPr lang="en-US" altLang="ko-KR" sz="24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rPr>
              <a:t> </a:t>
            </a:r>
          </a:p>
          <a:p>
            <a:r>
              <a:rPr lang="ko-KR" alt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rPr>
              <a:t>산업화</a:t>
            </a:r>
            <a:r>
              <a:rPr lang="en-US" altLang="ko-KR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rPr>
              <a:t>태동기 희망의 등불</a:t>
            </a:r>
            <a:endParaRPr lang="en-US" altLang="ko-KR" sz="3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휴먼옛체" panose="02010504000101010101" pitchFamily="2" charset="-127"/>
              <a:ea typeface="휴먼옛체" panose="02010504000101010101" pitchFamily="2" charset="-127"/>
            </a:endParaRPr>
          </a:p>
          <a:p>
            <a:r>
              <a:rPr lang="en-US" altLang="ko-KR" sz="2400" spc="-15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a</a:t>
            </a:r>
            <a:r>
              <a:rPr lang="en-US" altLang="ko-KR" sz="2400" spc="-15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 beacon </a:t>
            </a:r>
            <a:r>
              <a:rPr lang="en-US" altLang="ko-KR" sz="2400" spc="-15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of </a:t>
            </a:r>
            <a:r>
              <a:rPr lang="en-US" altLang="ko-KR" sz="2400" spc="-15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hope for the beginning of industrialization </a:t>
            </a:r>
            <a:endParaRPr lang="ko-KR" altLang="en-US" sz="2400" spc="-15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휴먼옛체" panose="02010504000101010101" pitchFamily="2" charset="-127"/>
              <a:ea typeface="휴먼옛체" panose="02010504000101010101" pitchFamily="2" charset="-127"/>
              <a:cs typeface="Arial" pitchFamily="34" charset="0"/>
            </a:endParaRPr>
          </a:p>
        </p:txBody>
      </p:sp>
      <p:pic>
        <p:nvPicPr>
          <p:cNvPr id="9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37" y="579899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99" y="674076"/>
            <a:ext cx="452197" cy="40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23" y="652640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별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65" y="777404"/>
            <a:ext cx="288012" cy="2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902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-2949" y="4149080"/>
            <a:ext cx="7815309" cy="226721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36012" y="4464072"/>
            <a:ext cx="381364" cy="219152"/>
            <a:chOff x="2890685" y="2338733"/>
            <a:chExt cx="381364" cy="219152"/>
          </a:xfrm>
        </p:grpSpPr>
        <p:sp>
          <p:nvSpPr>
            <p:cNvPr id="6" name="갈매기형 수장 5"/>
            <p:cNvSpPr/>
            <p:nvPr/>
          </p:nvSpPr>
          <p:spPr>
            <a:xfrm>
              <a:off x="2890685" y="2338733"/>
              <a:ext cx="219152" cy="219152"/>
            </a:xfrm>
            <a:prstGeom prst="chevron">
              <a:avLst>
                <a:gd name="adj" fmla="val 42223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 smtClean="0">
                <a:solidFill>
                  <a:schemeClr val="bg1"/>
                </a:solidFill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7" name="갈매기형 수장 6"/>
            <p:cNvSpPr/>
            <p:nvPr/>
          </p:nvSpPr>
          <p:spPr>
            <a:xfrm>
              <a:off x="3052897" y="2338733"/>
              <a:ext cx="219152" cy="219152"/>
            </a:xfrm>
            <a:prstGeom prst="chevron">
              <a:avLst>
                <a:gd name="adj" fmla="val 4222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 smtClean="0">
                <a:solidFill>
                  <a:srgbClr val="C00000"/>
                </a:solidFill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0378" y="4310484"/>
            <a:ext cx="6891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rPr>
              <a:t>4</a:t>
            </a:r>
            <a:r>
              <a:rPr lang="ko-KR" alt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rPr>
              <a:t>차 산업혁명 태동기</a:t>
            </a:r>
            <a:r>
              <a:rPr lang="en-US" altLang="ko-KR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rPr>
              <a:t>,</a:t>
            </a:r>
          </a:p>
          <a:p>
            <a:r>
              <a:rPr lang="en-US" altLang="ko-KR" sz="2400" spc="-15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The beginning </a:t>
            </a:r>
            <a:r>
              <a:rPr lang="en-US" altLang="ko-KR" sz="2400" spc="-15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of the 4th Industrial Revolution, </a:t>
            </a:r>
          </a:p>
          <a:p>
            <a:r>
              <a:rPr lang="ko-KR" alt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</a:rPr>
              <a:t>대한민국 미래를 밝히는 희망의 등불</a:t>
            </a:r>
            <a:endParaRPr lang="en-US" altLang="ko-KR" sz="3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휴먼옛체" panose="02010504000101010101" pitchFamily="2" charset="-127"/>
              <a:ea typeface="휴먼옛체" panose="02010504000101010101" pitchFamily="2" charset="-127"/>
            </a:endParaRPr>
          </a:p>
          <a:p>
            <a:r>
              <a:rPr lang="en-US" altLang="ko-KR" sz="2400" spc="-15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a beacon </a:t>
            </a:r>
            <a:r>
              <a:rPr lang="en-US" altLang="ko-KR" sz="2400" spc="-15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of </a:t>
            </a:r>
            <a:r>
              <a:rPr lang="en-US" altLang="ko-KR" sz="2400" spc="-15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hope </a:t>
            </a:r>
            <a:r>
              <a:rPr lang="en-US" altLang="ko-KR" sz="2400" spc="-15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l</a:t>
            </a:r>
            <a:r>
              <a:rPr lang="en-US" altLang="ko-KR" sz="2400" spc="-15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ightening up the </a:t>
            </a:r>
            <a:r>
              <a:rPr lang="en-US" altLang="ko-KR" sz="2400" spc="-15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f</a:t>
            </a:r>
            <a:r>
              <a:rPr lang="en-US" altLang="ko-KR" sz="2400" spc="-15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uture </a:t>
            </a:r>
            <a:r>
              <a:rPr lang="en-US" altLang="ko-KR" sz="2400" spc="-15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rPr>
              <a:t>of Korea</a:t>
            </a:r>
            <a:endParaRPr lang="ko-KR" altLang="en-US" sz="2400" spc="-15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휴먼옛체" panose="02010504000101010101" pitchFamily="2" charset="-127"/>
              <a:ea typeface="휴먼옛체" panose="02010504000101010101" pitchFamily="2" charset="-127"/>
              <a:cs typeface="Arial" pitchFamily="34" charset="0"/>
            </a:endParaRPr>
          </a:p>
        </p:txBody>
      </p:sp>
      <p:pic>
        <p:nvPicPr>
          <p:cNvPr id="9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39" y="4293096"/>
            <a:ext cx="808182" cy="715818"/>
          </a:xfrm>
          <a:prstGeom prst="rect">
            <a:avLst/>
          </a:prstGeom>
          <a:noFill/>
          <a:extLst/>
        </p:spPr>
      </p:pic>
      <p:pic>
        <p:nvPicPr>
          <p:cNvPr id="10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59" y="4557689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773" y="4629054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7" y="6058387"/>
            <a:ext cx="808182" cy="715818"/>
          </a:xfrm>
          <a:prstGeom prst="rect">
            <a:avLst/>
          </a:prstGeom>
          <a:noFill/>
          <a:extLst/>
        </p:spPr>
      </p:pic>
      <p:pic>
        <p:nvPicPr>
          <p:cNvPr id="13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" y="4945202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4" y="5509075"/>
            <a:ext cx="591840" cy="524201"/>
          </a:xfrm>
          <a:prstGeom prst="rect">
            <a:avLst/>
          </a:prstGeom>
          <a:noFill/>
          <a:extLst/>
        </p:spPr>
      </p:pic>
      <p:pic>
        <p:nvPicPr>
          <p:cNvPr id="15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68" y="6092377"/>
            <a:ext cx="808182" cy="715818"/>
          </a:xfrm>
          <a:prstGeom prst="rect">
            <a:avLst/>
          </a:prstGeom>
          <a:noFill/>
          <a:extLst/>
        </p:spPr>
      </p:pic>
      <p:pic>
        <p:nvPicPr>
          <p:cNvPr id="16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70" y="5944619"/>
            <a:ext cx="808182" cy="715818"/>
          </a:xfrm>
          <a:prstGeom prst="rect">
            <a:avLst/>
          </a:prstGeom>
          <a:noFill/>
          <a:extLst/>
        </p:spPr>
      </p:pic>
      <p:pic>
        <p:nvPicPr>
          <p:cNvPr id="37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76" y="2204864"/>
            <a:ext cx="808182" cy="715818"/>
          </a:xfrm>
          <a:prstGeom prst="rect">
            <a:avLst/>
          </a:prstGeom>
          <a:noFill/>
          <a:extLst/>
        </p:spPr>
      </p:pic>
      <p:pic>
        <p:nvPicPr>
          <p:cNvPr id="38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69457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0" y="2540822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40" y="3217238"/>
            <a:ext cx="808182" cy="715818"/>
          </a:xfrm>
          <a:prstGeom prst="rect">
            <a:avLst/>
          </a:prstGeom>
          <a:noFill/>
          <a:extLst/>
        </p:spPr>
      </p:pic>
      <p:pic>
        <p:nvPicPr>
          <p:cNvPr id="41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42" y="3069480"/>
            <a:ext cx="808182" cy="715818"/>
          </a:xfrm>
          <a:prstGeom prst="rect">
            <a:avLst/>
          </a:prstGeom>
          <a:noFill/>
          <a:extLst/>
        </p:spPr>
      </p:pic>
      <p:pic>
        <p:nvPicPr>
          <p:cNvPr id="42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2941"/>
            <a:ext cx="1024206" cy="907153"/>
          </a:xfrm>
          <a:prstGeom prst="rect">
            <a:avLst/>
          </a:prstGeom>
          <a:noFill/>
          <a:extLst/>
        </p:spPr>
      </p:pic>
      <p:pic>
        <p:nvPicPr>
          <p:cNvPr id="43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742" y="405184"/>
            <a:ext cx="808182" cy="715818"/>
          </a:xfrm>
          <a:prstGeom prst="rect">
            <a:avLst/>
          </a:prstGeom>
          <a:noFill/>
          <a:extLst/>
        </p:spPr>
      </p:pic>
      <p:pic>
        <p:nvPicPr>
          <p:cNvPr id="44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3735"/>
            <a:ext cx="1024206" cy="907153"/>
          </a:xfrm>
          <a:prstGeom prst="rect">
            <a:avLst/>
          </a:prstGeom>
          <a:noFill/>
          <a:extLst/>
        </p:spPr>
      </p:pic>
      <p:pic>
        <p:nvPicPr>
          <p:cNvPr id="45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78" y="1365978"/>
            <a:ext cx="808182" cy="715818"/>
          </a:xfrm>
          <a:prstGeom prst="rect">
            <a:avLst/>
          </a:prstGeom>
          <a:noFill/>
          <a:extLst/>
        </p:spPr>
      </p:pic>
      <p:pic>
        <p:nvPicPr>
          <p:cNvPr id="46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38" y="1753314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52" y="1824679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26" y="1556792"/>
            <a:ext cx="808182" cy="715818"/>
          </a:xfrm>
          <a:prstGeom prst="rect">
            <a:avLst/>
          </a:prstGeom>
          <a:noFill/>
          <a:extLst/>
        </p:spPr>
      </p:pic>
      <p:pic>
        <p:nvPicPr>
          <p:cNvPr id="49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46" y="1821385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0" y="1892750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82" y="3841546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96" y="3912911"/>
            <a:ext cx="591840" cy="5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808182" cy="715818"/>
          </a:xfrm>
          <a:prstGeom prst="rect">
            <a:avLst/>
          </a:prstGeom>
          <a:noFill/>
          <a:extLst/>
        </p:spPr>
      </p:pic>
      <p:pic>
        <p:nvPicPr>
          <p:cNvPr id="54" name="Picture 2" descr="C:\Users\Administrator\Desktop\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864096" cy="76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2564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0329" y="2060848"/>
            <a:ext cx="5883341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0"/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감 사 합 니 다</a:t>
            </a:r>
            <a:r>
              <a:rPr lang="en-US" altLang="ko-KR" sz="6000" dirty="0" smtClean="0">
                <a:ln w="0"/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altLang="ko-KR" sz="5400" dirty="0" smtClean="0">
                <a:ln w="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Thank You!</a:t>
            </a: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23760" cy="2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808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-3487710" y="836902"/>
            <a:ext cx="8843414" cy="9228845"/>
            <a:chOff x="-3487710" y="836902"/>
            <a:chExt cx="8843414" cy="9228845"/>
          </a:xfrm>
        </p:grpSpPr>
        <p:sp>
          <p:nvSpPr>
            <p:cNvPr id="18" name="타원 17"/>
            <p:cNvSpPr/>
            <p:nvPr/>
          </p:nvSpPr>
          <p:spPr>
            <a:xfrm>
              <a:off x="-3399396" y="1310647"/>
              <a:ext cx="8755100" cy="87551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444500">
              <a:solidFill>
                <a:schemeClr val="accent3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3" name="타원 2"/>
            <p:cNvSpPr/>
            <p:nvPr/>
          </p:nvSpPr>
          <p:spPr>
            <a:xfrm>
              <a:off x="-2369846" y="2019067"/>
              <a:ext cx="6696000" cy="6696000"/>
            </a:xfrm>
            <a:prstGeom prst="ellipse">
              <a:avLst/>
            </a:prstGeom>
            <a:solidFill>
              <a:schemeClr val="bg1"/>
            </a:solidFill>
            <a:ln w="5588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1638" y="3044896"/>
              <a:ext cx="2553904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200" dirty="0" smtClean="0">
                  <a:gradFill flip="none" rotWithShape="1">
                    <a:gsLst>
                      <a:gs pos="0">
                        <a:schemeClr val="tx2">
                          <a:shade val="30000"/>
                          <a:satMod val="115000"/>
                        </a:schemeClr>
                      </a:gs>
                      <a:gs pos="50000">
                        <a:schemeClr val="tx2">
                          <a:shade val="67500"/>
                          <a:satMod val="115000"/>
                        </a:schemeClr>
                      </a:gs>
                      <a:gs pos="100000">
                        <a:schemeClr val="tx2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도 약</a:t>
              </a:r>
              <a:endParaRPr lang="en-US" altLang="ko-KR" sz="7200" dirty="0" smtClean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  <a:p>
              <a:pPr algn="ctr"/>
              <a:r>
                <a:rPr lang="en-US" altLang="ko-KR" sz="6000" dirty="0" smtClean="0"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Ebrima" panose="02000000000000000000" pitchFamily="2" charset="0"/>
                </a:rPr>
                <a:t>(</a:t>
              </a:r>
              <a:r>
                <a:rPr lang="ko-KR" altLang="en-US" sz="6000" dirty="0"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휴먼옛체" panose="02010504000101010101" pitchFamily="2" charset="-127"/>
                  <a:ea typeface="휴먼옛체" panose="02010504000101010101" pitchFamily="2" charset="-127"/>
                  <a:cs typeface="Ebrima" panose="02000000000000000000" pitchFamily="2" charset="0"/>
                </a:rPr>
                <a:t>動 </a:t>
              </a:r>
              <a:r>
                <a:rPr lang="ko-KR" altLang="en-US" sz="6000" dirty="0" smtClean="0"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Ebrima" panose="02000000000000000000" pitchFamily="2" charset="0"/>
                </a:rPr>
                <a:t>因</a:t>
              </a:r>
              <a:r>
                <a:rPr lang="en-US" altLang="ko-KR" sz="6000" dirty="0" smtClean="0"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50000"/>
                          <a:lumOff val="50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Ebrima" panose="02000000000000000000" pitchFamily="2" charset="0"/>
                </a:rPr>
                <a:t>)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7778" y="5097032"/>
              <a:ext cx="32720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Driving</a:t>
              </a:r>
              <a:r>
                <a:rPr lang="en-US" altLang="ko-K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r>
                <a:rPr lang="en-US" altLang="ko-KR" sz="3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Forces</a:t>
              </a:r>
              <a:r>
                <a:rPr lang="en-US" altLang="ko-K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r>
                <a:rPr lang="en-US" altLang="ko-KR" sz="3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for</a:t>
              </a:r>
              <a:r>
                <a:rPr lang="en-US" altLang="ko-KR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</a:rPr>
                <a:t/>
              </a:r>
              <a:br>
                <a:rPr lang="en-US" altLang="ko-KR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</a:rPr>
              </a:br>
              <a:r>
                <a:rPr lang="en-US" altLang="ko-KR" sz="3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a</a:t>
              </a:r>
              <a:r>
                <a:rPr lang="en-US" altLang="ko-KR" sz="3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r>
                <a:rPr lang="en-US" altLang="ko-KR" sz="3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Quantum Leap</a:t>
              </a:r>
              <a:r>
                <a:rPr lang="ko-KR" altLang="en-US" sz="3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endParaRPr lang="ko-KR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-3487710" y="836902"/>
              <a:ext cx="8755100" cy="8755100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555776" y="620688"/>
            <a:ext cx="5912500" cy="1874366"/>
            <a:chOff x="2720146" y="717860"/>
            <a:chExt cx="5912500" cy="1874366"/>
          </a:xfrm>
        </p:grpSpPr>
        <p:sp>
          <p:nvSpPr>
            <p:cNvPr id="12" name="Freeform 3"/>
            <p:cNvSpPr>
              <a:spLocks/>
            </p:cNvSpPr>
            <p:nvPr/>
          </p:nvSpPr>
          <p:spPr bwMode="ltGray">
            <a:xfrm>
              <a:off x="2720146" y="717860"/>
              <a:ext cx="1874366" cy="1874366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sz="900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44014" y="1196752"/>
              <a:ext cx="56886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dirty="0" smtClean="0">
                  <a:solidFill>
                    <a:schemeClr val="bg1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비전</a:t>
              </a:r>
              <a:r>
                <a:rPr lang="ko-KR" altLang="en-US" sz="3200" dirty="0" smtClean="0">
                  <a:solidFill>
                    <a:schemeClr val="bg1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r>
                <a:rPr lang="ko-KR" altLang="en-US" sz="5400" dirty="0" smtClean="0">
                  <a:solidFill>
                    <a:schemeClr val="bg1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r>
                <a:rPr lang="en-US" altLang="ko-KR" sz="5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Vision</a:t>
              </a:r>
              <a:r>
                <a:rPr lang="ko-KR" altLang="en-US" sz="5400" dirty="0" smtClean="0">
                  <a:solidFill>
                    <a:srgbClr val="FFFF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endParaRPr lang="ko-KR" altLang="en-US" sz="5400" dirty="0">
                <a:solidFill>
                  <a:srgbClr val="FFFF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612016" y="2274714"/>
            <a:ext cx="6657337" cy="1874366"/>
            <a:chOff x="3795255" y="2174229"/>
            <a:chExt cx="6657337" cy="1874366"/>
          </a:xfrm>
        </p:grpSpPr>
        <p:sp>
          <p:nvSpPr>
            <p:cNvPr id="16" name="Freeform 3"/>
            <p:cNvSpPr>
              <a:spLocks/>
            </p:cNvSpPr>
            <p:nvPr/>
          </p:nvSpPr>
          <p:spPr bwMode="ltGray">
            <a:xfrm>
              <a:off x="3795255" y="2174229"/>
              <a:ext cx="1874366" cy="1874366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sz="900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14958" y="2613032"/>
              <a:ext cx="64376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dirty="0" smtClean="0">
                  <a:solidFill>
                    <a:schemeClr val="bg1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혁신</a:t>
              </a:r>
              <a:r>
                <a:rPr lang="ko-KR" altLang="en-US" dirty="0" smtClean="0">
                  <a:solidFill>
                    <a:schemeClr val="bg1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r>
                <a:rPr lang="ko-KR" altLang="en-US" sz="5400" dirty="0" smtClean="0">
                  <a:solidFill>
                    <a:schemeClr val="bg1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r>
                <a:rPr lang="en-US" altLang="ko-KR" sz="5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Innovation</a:t>
              </a:r>
              <a:r>
                <a:rPr lang="ko-KR" altLang="en-US" sz="5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r>
                <a:rPr lang="ko-KR" altLang="en-US" sz="5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endParaRPr lang="ko-KR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499992" y="4149080"/>
            <a:ext cx="4699056" cy="1874366"/>
            <a:chOff x="4745608" y="3878695"/>
            <a:chExt cx="4699056" cy="1874366"/>
          </a:xfrm>
        </p:grpSpPr>
        <p:sp>
          <p:nvSpPr>
            <p:cNvPr id="17" name="Freeform 3"/>
            <p:cNvSpPr>
              <a:spLocks/>
            </p:cNvSpPr>
            <p:nvPr/>
          </p:nvSpPr>
          <p:spPr bwMode="ltGray">
            <a:xfrm>
              <a:off x="4745608" y="3878695"/>
              <a:ext cx="1874366" cy="1874366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sz="900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1821" y="4328827"/>
              <a:ext cx="44928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dirty="0" smtClean="0">
                  <a:solidFill>
                    <a:schemeClr val="bg1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열정</a:t>
              </a:r>
              <a:r>
                <a:rPr lang="ko-KR" altLang="en-US" sz="1000" dirty="0" smtClean="0">
                  <a:solidFill>
                    <a:schemeClr val="bg1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r>
                <a:rPr lang="ko-KR" altLang="en-US" sz="5400" dirty="0" smtClean="0">
                  <a:solidFill>
                    <a:schemeClr val="bg1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r>
                <a:rPr lang="en-US" altLang="ko-KR" sz="5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Passion</a:t>
              </a:r>
              <a:r>
                <a:rPr lang="ko-KR" altLang="en-US" sz="5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endParaRPr lang="ko-KR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118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4579686" y="-1683568"/>
            <a:ext cx="6120000" cy="8747380"/>
            <a:chOff x="4579686" y="-1683568"/>
            <a:chExt cx="6120000" cy="8747380"/>
          </a:xfrm>
        </p:grpSpPr>
        <p:sp>
          <p:nvSpPr>
            <p:cNvPr id="14" name="이등변 삼각형 13"/>
            <p:cNvSpPr/>
            <p:nvPr/>
          </p:nvSpPr>
          <p:spPr>
            <a:xfrm>
              <a:off x="4579686" y="-1683568"/>
              <a:ext cx="6120000" cy="8747380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3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3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16016" y="3856980"/>
              <a:ext cx="3730736" cy="2308324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pPr algn="ctr"/>
              <a:r>
                <a:rPr lang="ko-KR" altLang="en-US" sz="2800" b="1" spc="-50" dirty="0" smtClean="0">
                  <a:solidFill>
                    <a:sysClr val="windowText" lastClr="00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세계적</a:t>
              </a:r>
              <a:endParaRPr lang="en-US" altLang="ko-KR" sz="2800" b="1" spc="-50" dirty="0" smtClean="0">
                <a:solidFill>
                  <a:sysClr val="windowText" lastClr="0000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ko-KR" altLang="en-US" sz="2800" b="1" spc="-50" dirty="0" smtClean="0">
                  <a:solidFill>
                    <a:sysClr val="windowText" lastClr="00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신지식 ∙ 신기술</a:t>
              </a:r>
              <a:endParaRPr lang="en-US" altLang="ko-KR" sz="2800" b="1" spc="-50" dirty="0" smtClean="0">
                <a:solidFill>
                  <a:sysClr val="windowText" lastClr="0000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ko-KR" altLang="en-US" sz="2800" b="1" spc="-50" dirty="0" smtClean="0">
                  <a:solidFill>
                    <a:sysClr val="windowText" lastClr="00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창출 진원지</a:t>
              </a:r>
              <a:endParaRPr lang="en-US" altLang="ko-KR" sz="2800" b="1" spc="-50" dirty="0" smtClean="0">
                <a:solidFill>
                  <a:sysClr val="windowText" lastClr="0000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endParaRPr lang="en-US" altLang="ko-KR" sz="2000" spc="-12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en-US" altLang="ko-KR" sz="2000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Center </a:t>
              </a:r>
              <a:r>
                <a:rPr lang="en-US" altLang="ko-KR" sz="2000" spc="-12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for </a:t>
              </a:r>
              <a:r>
                <a:rPr lang="en-US" altLang="ko-KR" sz="2000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the World</a:t>
              </a:r>
              <a:r>
                <a:rPr lang="en-US" altLang="ko-KR" sz="2000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Arial" pitchFamily="34" charset="0"/>
                </a:rPr>
                <a:t>-</a:t>
              </a:r>
              <a:r>
                <a:rPr lang="en-US" altLang="ko-KR" sz="2000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L</a:t>
              </a:r>
              <a:r>
                <a:rPr lang="en-US" altLang="ko-KR" sz="2000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eading</a:t>
              </a:r>
              <a:br>
                <a:rPr lang="en-US" altLang="ko-KR" sz="2000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</a:br>
              <a:r>
                <a:rPr lang="en-US" altLang="ko-KR" sz="2000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New </a:t>
              </a:r>
              <a:r>
                <a:rPr lang="en-US" altLang="ko-KR" sz="2000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K</a:t>
              </a:r>
              <a:r>
                <a:rPr lang="en-US" altLang="ko-KR" sz="2000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nowledge and Technology</a:t>
              </a:r>
              <a:endParaRPr lang="ko-KR" altLang="en-US" sz="2000" spc="-1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4940548" y="5352041"/>
              <a:ext cx="3744416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/>
          <p:cNvGrpSpPr/>
          <p:nvPr/>
        </p:nvGrpSpPr>
        <p:grpSpPr>
          <a:xfrm>
            <a:off x="-1548681" y="-1664770"/>
            <a:ext cx="6380907" cy="8747380"/>
            <a:chOff x="-1548681" y="-1664770"/>
            <a:chExt cx="6380907" cy="8747380"/>
          </a:xfrm>
        </p:grpSpPr>
        <p:grpSp>
          <p:nvGrpSpPr>
            <p:cNvPr id="5" name="그룹 4"/>
            <p:cNvGrpSpPr/>
            <p:nvPr/>
          </p:nvGrpSpPr>
          <p:grpSpPr>
            <a:xfrm>
              <a:off x="-1548681" y="-1664770"/>
              <a:ext cx="6120000" cy="8747380"/>
              <a:chOff x="-1548681" y="-1664770"/>
              <a:chExt cx="6120000" cy="8747380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-1548681" y="-1664770"/>
                <a:ext cx="6120000" cy="8747380"/>
                <a:chOff x="-1548681" y="-1664770"/>
                <a:chExt cx="6120000" cy="8747380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flipH="1">
                  <a:off x="-1548681" y="-1664770"/>
                  <a:ext cx="6120000" cy="8747380"/>
                </a:xfrm>
                <a:prstGeom prst="triangle">
                  <a:avLst>
                    <a:gd name="adj" fmla="val 0"/>
                  </a:avLst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179512" y="3854536"/>
                  <a:ext cx="4281264" cy="2308324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spAutoFit/>
                  <a:scene3d>
                    <a:camera prst="orthographicFront"/>
                    <a:lightRig rig="glow" dir="t"/>
                  </a:scene3d>
                  <a:sp3d prstMaterial="softEdge">
                    <a:bevelT w="1270" h="1270"/>
                  </a:sp3d>
                </a:bodyPr>
                <a:lstStyle/>
                <a:p>
                  <a:pPr algn="ctr"/>
                  <a:r>
                    <a:rPr lang="ko-KR" altLang="en-US" sz="2800" b="1" spc="-50" dirty="0" err="1" smtClean="0">
                      <a:solidFill>
                        <a:sysClr val="windowText" lastClr="000000"/>
                      </a:solidFill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지식창조형</a:t>
                  </a:r>
                  <a:endParaRPr lang="en-US" altLang="ko-KR" sz="2800" b="1" spc="-50" dirty="0">
                    <a:solidFill>
                      <a:sysClr val="windowText" lastClr="000000"/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endParaRPr>
                </a:p>
                <a:p>
                  <a:pPr algn="ctr"/>
                  <a:r>
                    <a:rPr lang="ko-KR" altLang="en-US" sz="2800" b="1" spc="-50" dirty="0" smtClean="0">
                      <a:solidFill>
                        <a:sysClr val="windowText" lastClr="000000"/>
                      </a:solidFill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글로벌 융합인재</a:t>
                  </a:r>
                  <a:endParaRPr lang="en-US" altLang="ko-KR" sz="2800" b="1" spc="-50" dirty="0" smtClean="0">
                    <a:solidFill>
                      <a:sysClr val="windowText" lastClr="000000"/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endParaRPr>
                </a:p>
                <a:p>
                  <a:pPr algn="ctr"/>
                  <a:r>
                    <a:rPr lang="ko-KR" altLang="en-US" sz="2800" b="1" spc="-50" dirty="0" smtClean="0">
                      <a:solidFill>
                        <a:sysClr val="windowText" lastClr="000000"/>
                      </a:solidFill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양성 허브</a:t>
                  </a:r>
                  <a:r>
                    <a:rPr lang="en-US" altLang="ko-KR" sz="2000" b="1" spc="-50" dirty="0" smtClean="0">
                      <a:solidFill>
                        <a:sysClr val="windowText" lastClr="000000"/>
                      </a:solidFill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/>
                  </a:r>
                  <a:br>
                    <a:rPr lang="en-US" altLang="ko-KR" sz="2000" b="1" spc="-50" dirty="0" smtClean="0">
                      <a:solidFill>
                        <a:sysClr val="windowText" lastClr="000000"/>
                      </a:solidFill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</a:br>
                  <a:endParaRPr lang="en-US" altLang="ko-KR" sz="2000" b="1" spc="-50" dirty="0" smtClean="0">
                    <a:solidFill>
                      <a:sysClr val="windowText" lastClr="000000"/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endParaRPr>
                </a:p>
                <a:p>
                  <a:pPr algn="ctr"/>
                  <a:r>
                    <a:rPr lang="en-US" altLang="ko-KR" sz="2000" spc="-12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Hub for Fostering </a:t>
                  </a:r>
                  <a:r>
                    <a:rPr lang="en-US" altLang="ko-KR" sz="2000" spc="-12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K</a:t>
                  </a:r>
                  <a:r>
                    <a:rPr lang="en-US" altLang="ko-KR" sz="2000" spc="-12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nowledge Creation and </a:t>
                  </a:r>
                  <a:r>
                    <a:rPr lang="en-US" altLang="ko-KR" sz="2000" spc="-12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G</a:t>
                  </a:r>
                  <a:r>
                    <a:rPr lang="en-US" altLang="ko-KR" sz="2000" spc="-12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lobal </a:t>
                  </a:r>
                  <a:r>
                    <a:rPr lang="en-US" altLang="ko-KR" sz="2000" spc="-12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C</a:t>
                  </a:r>
                  <a:r>
                    <a:rPr lang="en-US" altLang="ko-KR" sz="2000" spc="-12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onvergence </a:t>
                  </a:r>
                  <a:r>
                    <a:rPr lang="en-US" altLang="ko-KR" sz="2000" spc="-12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T</a:t>
                  </a:r>
                  <a:r>
                    <a:rPr lang="en-US" altLang="ko-KR" sz="2000" spc="-12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  <a:cs typeface="Arial" pitchFamily="34" charset="0"/>
                    </a:rPr>
                    <a:t>alents</a:t>
                  </a:r>
                </a:p>
              </p:txBody>
            </p:sp>
          </p:grpSp>
          <p:cxnSp>
            <p:nvCxnSpPr>
              <p:cNvPr id="8" name="직선 연결선 7"/>
              <p:cNvCxnSpPr/>
              <p:nvPr/>
            </p:nvCxnSpPr>
            <p:spPr>
              <a:xfrm>
                <a:off x="442144" y="5360425"/>
                <a:ext cx="374441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이등변 삼각형 1"/>
            <p:cNvSpPr/>
            <p:nvPr/>
          </p:nvSpPr>
          <p:spPr>
            <a:xfrm rot="10800000">
              <a:off x="4311775" y="2276871"/>
              <a:ext cx="520451" cy="46559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1331640" y="588053"/>
            <a:ext cx="6480720" cy="1338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0"/>
            <a:ext cx="9144000" cy="1056396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3200" b="1" dirty="0"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1056396"/>
            <a:ext cx="9144000" cy="14401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14289" y="1741845"/>
            <a:ext cx="8515424" cy="1615388"/>
            <a:chOff x="314289" y="1741845"/>
            <a:chExt cx="8515424" cy="1615388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67544" y="1741845"/>
              <a:ext cx="8208912" cy="161538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14289" y="1926719"/>
              <a:ext cx="8515424" cy="129266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pPr algn="ctr"/>
              <a:r>
                <a:rPr lang="ko-KR" altLang="en-US" sz="4300" b="1" spc="-150" dirty="0" smtClean="0">
                  <a:solidFill>
                    <a:sysClr val="windowText" lastClr="00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글로벌 가치창출 세계 선도 대학</a:t>
              </a:r>
              <a:endParaRPr lang="en-US" altLang="ko-KR" sz="4300" b="1" spc="-150" dirty="0" smtClean="0">
                <a:solidFill>
                  <a:sysClr val="windowText" lastClr="0000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endParaRPr lang="en-US" altLang="ko-KR" sz="800" b="1" spc="-150" dirty="0" smtClean="0">
                <a:solidFill>
                  <a:sysClr val="windowText" lastClr="0000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en-US" altLang="ko-KR" sz="2500" spc="-1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Global</a:t>
              </a:r>
              <a:r>
                <a:rPr lang="ko-KR" altLang="en-US" sz="2500" spc="-1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</a:t>
              </a:r>
              <a:r>
                <a:rPr lang="en-US" altLang="ko-KR" sz="2500" spc="-1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Value-Creative World-Leading University </a:t>
              </a:r>
              <a:endParaRPr lang="ko-KR" altLang="en-US" sz="2500" spc="-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727684" y="203333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FF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비 전</a:t>
            </a:r>
            <a:r>
              <a:rPr lang="ko-KR" altLang="en-US" sz="4400" dirty="0" smtClean="0">
                <a:solidFill>
                  <a:schemeClr val="bg1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 </a:t>
            </a:r>
            <a:r>
              <a:rPr lang="en-US" altLang="ko-KR" sz="4400" dirty="0">
                <a:solidFill>
                  <a:schemeClr val="bg1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Vision</a:t>
            </a:r>
            <a:r>
              <a:rPr lang="ko-KR" altLang="en-US" sz="4400" dirty="0">
                <a:solidFill>
                  <a:schemeClr val="bg1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6843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1056396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3200" b="1" dirty="0"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056396"/>
            <a:ext cx="9144000" cy="14401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86" y="210450"/>
            <a:ext cx="7035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FFFF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5</a:t>
            </a:r>
            <a:r>
              <a:rPr lang="ko-KR" altLang="en-US" sz="4400" dirty="0" smtClean="0">
                <a:solidFill>
                  <a:srgbClr val="FFFF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대 혁신</a:t>
            </a:r>
            <a:r>
              <a:rPr lang="ko-KR" altLang="en-US" sz="4400" dirty="0" smtClean="0">
                <a:solidFill>
                  <a:schemeClr val="bg1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 </a:t>
            </a:r>
            <a:r>
              <a:rPr lang="en-US" altLang="ko-KR" sz="4400" dirty="0" smtClean="0">
                <a:solidFill>
                  <a:schemeClr val="bg1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Five</a:t>
            </a:r>
            <a:r>
              <a:rPr lang="ko-KR" altLang="en-US" sz="4400" dirty="0" smtClean="0">
                <a:solidFill>
                  <a:schemeClr val="bg1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 </a:t>
            </a:r>
            <a:r>
              <a:rPr lang="en-US" altLang="ko-KR" sz="4400" dirty="0" smtClean="0">
                <a:solidFill>
                  <a:schemeClr val="bg1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Innovations</a:t>
            </a:r>
            <a:endParaRPr lang="ko-KR" altLang="en-US" sz="4400" dirty="0">
              <a:solidFill>
                <a:schemeClr val="bg1"/>
              </a:solidFill>
              <a:effectLst/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395538" y="1919412"/>
            <a:ext cx="8352926" cy="4413788"/>
            <a:chOff x="395538" y="1919412"/>
            <a:chExt cx="8352926" cy="4413788"/>
          </a:xfrm>
        </p:grpSpPr>
        <p:grpSp>
          <p:nvGrpSpPr>
            <p:cNvPr id="6" name="그룹 5"/>
            <p:cNvGrpSpPr/>
            <p:nvPr/>
          </p:nvGrpSpPr>
          <p:grpSpPr>
            <a:xfrm>
              <a:off x="2003011" y="1919412"/>
              <a:ext cx="2805732" cy="2805732"/>
              <a:chOff x="2003011" y="1919412"/>
              <a:chExt cx="2805732" cy="2805732"/>
            </a:xfrm>
          </p:grpSpPr>
          <p:sp>
            <p:nvSpPr>
              <p:cNvPr id="2" name="타원 1"/>
              <p:cNvSpPr/>
              <p:nvPr/>
            </p:nvSpPr>
            <p:spPr>
              <a:xfrm>
                <a:off x="2003011" y="1919412"/>
                <a:ext cx="2805732" cy="280573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433769" y="2520675"/>
                <a:ext cx="194421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dirty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교육</a:t>
                </a:r>
                <a:r>
                  <a:rPr lang="en-US" altLang="ko-KR" sz="2800" dirty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/>
                </a:r>
                <a:br>
                  <a:rPr lang="en-US" altLang="ko-KR" sz="2800" dirty="0">
                    <a:latin typeface="휴먼옛체" panose="02010504000101010101" pitchFamily="2" charset="-127"/>
                    <a:ea typeface="휴먼옛체" panose="02010504000101010101" pitchFamily="2" charset="-127"/>
                  </a:rPr>
                </a:br>
                <a:r>
                  <a:rPr lang="en-US" altLang="ko-KR" sz="2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Education</a:t>
                </a:r>
                <a:r>
                  <a:rPr lang="ko-KR" altLang="en-US" sz="2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 </a:t>
                </a:r>
                <a:endParaRPr lang="ko-KR" altLang="en-US" sz="22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4384564" y="1919412"/>
              <a:ext cx="2805732" cy="2805732"/>
              <a:chOff x="4384564" y="1919412"/>
              <a:chExt cx="2805732" cy="2805732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4384564" y="1919412"/>
                <a:ext cx="2805732" cy="280573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28458" y="2520675"/>
                <a:ext cx="194421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dirty="0" smtClean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연구</a:t>
                </a:r>
                <a:r>
                  <a:rPr lang="en-US" altLang="ko-KR" sz="2800" dirty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/>
                </a:r>
                <a:br>
                  <a:rPr lang="en-US" altLang="ko-KR" sz="2800" dirty="0">
                    <a:latin typeface="휴먼옛체" panose="02010504000101010101" pitchFamily="2" charset="-127"/>
                    <a:ea typeface="휴먼옛체" panose="02010504000101010101" pitchFamily="2" charset="-127"/>
                  </a:rPr>
                </a:br>
                <a:r>
                  <a:rPr lang="en-US" altLang="ko-KR" sz="2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Research</a:t>
                </a:r>
                <a:endParaRPr lang="ko-KR" altLang="en-US" sz="2200" dirty="0"/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755576" y="3527468"/>
              <a:ext cx="2837737" cy="2805732"/>
              <a:chOff x="755576" y="3527468"/>
              <a:chExt cx="2837737" cy="2805732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787581" y="3527468"/>
                <a:ext cx="2805732" cy="280573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55576" y="4367426"/>
                <a:ext cx="2736304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dirty="0" smtClean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기술사업화</a:t>
                </a:r>
                <a:endParaRPr lang="en-US" altLang="ko-KR" sz="2800" dirty="0" smtClean="0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  <a:p>
                <a:pPr algn="ctr"/>
                <a:r>
                  <a:rPr lang="en-US" altLang="ko-KR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Technology</a:t>
                </a:r>
                <a:endPara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  <a:p>
                <a:pPr algn="ctr"/>
                <a:r>
                  <a:rPr lang="en-US" altLang="ko-KR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Commercialization</a:t>
                </a:r>
                <a:endParaRPr lang="ko-KR" altLang="en-US" sz="2000" dirty="0"/>
              </a:p>
            </p:txBody>
          </p:sp>
        </p:grpSp>
        <p:grpSp>
          <p:nvGrpSpPr>
            <p:cNvPr id="25" name="그룹 24"/>
            <p:cNvGrpSpPr/>
            <p:nvPr/>
          </p:nvGrpSpPr>
          <p:grpSpPr>
            <a:xfrm>
              <a:off x="3193788" y="3527468"/>
              <a:ext cx="2805732" cy="2805732"/>
              <a:chOff x="3193788" y="3527468"/>
              <a:chExt cx="2805732" cy="2805732"/>
            </a:xfrm>
          </p:grpSpPr>
          <p:sp>
            <p:nvSpPr>
              <p:cNvPr id="11" name="타원 10"/>
              <p:cNvSpPr/>
              <p:nvPr/>
            </p:nvSpPr>
            <p:spPr>
              <a:xfrm>
                <a:off x="3193788" y="3527468"/>
                <a:ext cx="2805732" cy="280573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03848" y="4367426"/>
                <a:ext cx="2736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dirty="0" smtClean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국제화</a:t>
                </a:r>
                <a:endParaRPr lang="en-US" altLang="ko-KR" sz="2800" dirty="0" smtClean="0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  <a:p>
                <a:pPr algn="ctr"/>
                <a:r>
                  <a:rPr lang="en-US" altLang="ko-KR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Globalization</a:t>
                </a:r>
                <a:endParaRPr lang="ko-KR" altLang="en-US" sz="2000" dirty="0"/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5550687" y="3527468"/>
              <a:ext cx="2840052" cy="2805732"/>
              <a:chOff x="5550687" y="3527468"/>
              <a:chExt cx="2840052" cy="2805732"/>
            </a:xfrm>
          </p:grpSpPr>
          <p:sp>
            <p:nvSpPr>
              <p:cNvPr id="13" name="타원 12"/>
              <p:cNvSpPr/>
              <p:nvPr/>
            </p:nvSpPr>
            <p:spPr>
              <a:xfrm>
                <a:off x="5550687" y="3527468"/>
                <a:ext cx="2805732" cy="280573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54435" y="4367426"/>
                <a:ext cx="2736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dirty="0" smtClean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미래전략</a:t>
                </a:r>
                <a:r>
                  <a:rPr lang="en-US" altLang="ko-KR" sz="2800" dirty="0" smtClean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/>
                </a:r>
                <a:br>
                  <a:rPr lang="en-US" altLang="ko-KR" sz="2800" dirty="0" smtClean="0">
                    <a:latin typeface="휴먼옛체" panose="02010504000101010101" pitchFamily="2" charset="-127"/>
                    <a:ea typeface="휴먼옛체" panose="02010504000101010101" pitchFamily="2" charset="-127"/>
                  </a:rPr>
                </a:br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Future St</a:t>
                </a:r>
                <a:r>
                  <a:rPr lang="en-US" altLang="ko-KR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rategy</a:t>
                </a:r>
                <a:endPara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</p:grpSp>
        <p:sp>
          <p:nvSpPr>
            <p:cNvPr id="3" name="왼쪽 대괄호 2"/>
            <p:cNvSpPr/>
            <p:nvPr/>
          </p:nvSpPr>
          <p:spPr>
            <a:xfrm rot="16200000">
              <a:off x="3333038" y="880007"/>
              <a:ext cx="2477926" cy="8352926"/>
            </a:xfrm>
            <a:prstGeom prst="leftBracket">
              <a:avLst>
                <a:gd name="adj" fmla="val 61123"/>
              </a:avLst>
            </a:prstGeom>
            <a:ln w="1587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743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848738" y="188640"/>
            <a:ext cx="923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교육 혁신</a:t>
            </a:r>
            <a:endParaRPr lang="ko-KR" altLang="en-US" sz="3600" dirty="0">
              <a:effectLst/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848738" y="1204329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-9872" y="1959363"/>
            <a:ext cx="9694440" cy="1613653"/>
            <a:chOff x="-9872" y="1959363"/>
            <a:chExt cx="9694440" cy="1613653"/>
          </a:xfrm>
        </p:grpSpPr>
        <p:grpSp>
          <p:nvGrpSpPr>
            <p:cNvPr id="2" name="그룹 1"/>
            <p:cNvGrpSpPr/>
            <p:nvPr/>
          </p:nvGrpSpPr>
          <p:grpSpPr>
            <a:xfrm>
              <a:off x="-9872" y="1959363"/>
              <a:ext cx="9153872" cy="1613653"/>
              <a:chOff x="-9872" y="1959363"/>
              <a:chExt cx="9153872" cy="1613653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0" y="2204864"/>
                <a:ext cx="8388424" cy="13681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8388424" y="2204864"/>
                <a:ext cx="755576" cy="136815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-9872" y="1959363"/>
                <a:ext cx="504056" cy="50405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45453" y="2453803"/>
              <a:ext cx="9239115" cy="83099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en-US" altLang="ko-KR" sz="2800" b="1" spc="-1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4</a:t>
              </a:r>
              <a:r>
                <a:rPr lang="ko-KR" altLang="en-US" sz="2800" b="1" spc="-1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차 산업혁명시대</a:t>
              </a:r>
              <a:r>
                <a:rPr lang="en-US" altLang="ko-KR" sz="2800" b="1" spc="-1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, </a:t>
              </a:r>
              <a:r>
                <a:rPr lang="ko-KR" altLang="en-US" sz="2800" b="1" spc="-1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어떤 </a:t>
              </a:r>
              <a:r>
                <a:rPr lang="ko-KR" altLang="en-US" sz="2800" b="1" spc="-1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인재 양성</a:t>
              </a:r>
              <a:r>
                <a:rPr lang="en-US" altLang="ko-KR" sz="2800" b="1" spc="-1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?</a:t>
              </a:r>
            </a:p>
            <a:p>
              <a:r>
                <a:rPr lang="en-US" altLang="ko-KR" sz="2000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The 4</a:t>
              </a:r>
              <a:r>
                <a:rPr lang="en-US" altLang="ko-KR" sz="2000" spc="-100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th</a:t>
              </a:r>
              <a:r>
                <a:rPr lang="en-US" altLang="ko-KR" sz="2000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Industrial Revolution:</a:t>
              </a:r>
              <a:r>
                <a:rPr lang="en-US" altLang="ko-KR" sz="1100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</a:t>
              </a:r>
              <a:r>
                <a:rPr lang="en-US" altLang="ko-KR" sz="2000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W</a:t>
              </a:r>
              <a:r>
                <a:rPr lang="en-US" altLang="ko-KR" sz="2000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hat kind of manpower should be fostered?</a:t>
              </a:r>
              <a:endParaRPr lang="ko-KR" altLang="en-US" sz="2000" spc="-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-9872" y="4084287"/>
            <a:ext cx="9873952" cy="1368153"/>
            <a:chOff x="-9872" y="4084287"/>
            <a:chExt cx="9873952" cy="1368153"/>
          </a:xfrm>
        </p:grpSpPr>
        <p:grpSp>
          <p:nvGrpSpPr>
            <p:cNvPr id="4" name="그룹 3"/>
            <p:cNvGrpSpPr/>
            <p:nvPr/>
          </p:nvGrpSpPr>
          <p:grpSpPr>
            <a:xfrm>
              <a:off x="-9872" y="4084287"/>
              <a:ext cx="9193471" cy="1368153"/>
              <a:chOff x="-9872" y="4084287"/>
              <a:chExt cx="9193471" cy="1368153"/>
            </a:xfrm>
          </p:grpSpPr>
          <p:pic>
            <p:nvPicPr>
              <p:cNvPr id="1028" name="Picture 4" descr="관련 이미지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872" y="4084288"/>
                <a:ext cx="1876125" cy="1368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직사각형 21"/>
              <p:cNvSpPr/>
              <p:nvPr/>
            </p:nvSpPr>
            <p:spPr>
              <a:xfrm>
                <a:off x="1646130" y="4084287"/>
                <a:ext cx="7537469" cy="1368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763688" y="4245152"/>
              <a:ext cx="8100392" cy="113877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spc="-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융합 능력</a:t>
              </a:r>
              <a:r>
                <a:rPr lang="en-US" altLang="ko-KR" sz="2800" spc="-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, </a:t>
              </a:r>
              <a:r>
                <a:rPr lang="ko-KR" altLang="en-US" sz="2800" spc="-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협업 능력</a:t>
              </a:r>
              <a:r>
                <a:rPr lang="en-US" altLang="ko-KR" sz="2800" spc="-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, </a:t>
              </a:r>
              <a:r>
                <a:rPr lang="ko-KR" altLang="en-US" sz="2800" spc="-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윤리의식 겸비 </a:t>
              </a:r>
              <a:r>
                <a:rPr lang="ko-KR" altLang="en-US" sz="2800" spc="-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인재</a:t>
              </a:r>
              <a:endParaRPr lang="en-US" altLang="ko-KR" sz="28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r>
                <a:rPr lang="en-US" altLang="ko-KR" sz="2000" spc="-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Talents equipped with abilities for convergence</a:t>
              </a:r>
              <a:r>
                <a:rPr lang="en-US" altLang="ko-KR" sz="2000" spc="-5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, </a:t>
              </a:r>
              <a:r>
                <a:rPr lang="en-US" altLang="ko-KR" sz="2000" spc="-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collaboration, </a:t>
              </a:r>
              <a:br>
                <a:rPr lang="en-US" altLang="ko-KR" sz="2000" spc="-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</a:br>
              <a:r>
                <a:rPr lang="en-US" altLang="ko-KR" sz="2000" spc="-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and ethics</a:t>
              </a:r>
              <a:endParaRPr lang="en-US" altLang="ko-KR" sz="2000" spc="-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848738" y="1077683"/>
            <a:ext cx="5395959" cy="44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Innovation 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for Education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95536" y="728950"/>
            <a:ext cx="8208912" cy="432048"/>
            <a:chOff x="395536" y="2337328"/>
            <a:chExt cx="8208912" cy="432048"/>
          </a:xfrm>
        </p:grpSpPr>
        <p:sp>
          <p:nvSpPr>
            <p:cNvPr id="13" name="정육면체 12"/>
            <p:cNvSpPr/>
            <p:nvPr/>
          </p:nvSpPr>
          <p:spPr>
            <a:xfrm>
              <a:off x="395536" y="2337328"/>
              <a:ext cx="371027" cy="43204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35867" y="2570500"/>
              <a:ext cx="8068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7396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848738" y="188640"/>
            <a:ext cx="923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교육 혁신 </a:t>
            </a:r>
            <a:r>
              <a:rPr lang="en-US" altLang="ko-KR" sz="280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(</a:t>
            </a:r>
            <a:r>
              <a:rPr lang="ko-KR" altLang="en-US" sz="280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계속</a:t>
            </a:r>
            <a:r>
              <a:rPr lang="en-US" altLang="ko-KR" sz="280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)</a:t>
            </a:r>
            <a:endParaRPr lang="ko-KR" altLang="en-US" sz="3600" dirty="0">
              <a:effectLst/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848738" y="1204329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48738" y="1077683"/>
            <a:ext cx="689161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Innovation 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for Education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rPr>
              <a:t>(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Continued)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95536" y="728950"/>
            <a:ext cx="8208912" cy="432048"/>
            <a:chOff x="395536" y="2337328"/>
            <a:chExt cx="8208912" cy="432048"/>
          </a:xfrm>
        </p:grpSpPr>
        <p:sp>
          <p:nvSpPr>
            <p:cNvPr id="13" name="정육면체 12"/>
            <p:cNvSpPr/>
            <p:nvPr/>
          </p:nvSpPr>
          <p:spPr>
            <a:xfrm>
              <a:off x="395536" y="2337328"/>
              <a:ext cx="371027" cy="43204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35867" y="2570500"/>
              <a:ext cx="8068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129367" y="3455976"/>
            <a:ext cx="3216098" cy="2150707"/>
            <a:chOff x="129367" y="3455976"/>
            <a:chExt cx="3216098" cy="2150707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525995" y="3455976"/>
              <a:ext cx="2403099" cy="2150707"/>
            </a:xfrm>
            <a:prstGeom prst="roundRect">
              <a:avLst/>
            </a:prstGeom>
            <a:gradFill>
              <a:gsLst>
                <a:gs pos="0">
                  <a:schemeClr val="tx2"/>
                </a:gs>
                <a:gs pos="68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9367" y="3615217"/>
              <a:ext cx="3216098" cy="83099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pPr algn="ctr"/>
              <a:r>
                <a:rPr lang="ko-KR" altLang="en-US" sz="2400" spc="-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기초교육 강화</a:t>
              </a:r>
              <a:endParaRPr lang="en-US" altLang="ko-KR" sz="24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ko-KR" altLang="en-US" sz="2400" spc="-50" dirty="0" err="1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全腦</a:t>
              </a:r>
              <a:r>
                <a:rPr lang="ko-KR" altLang="en-US" sz="2400" spc="-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교육</a:t>
              </a:r>
              <a:endParaRPr lang="en-US" altLang="ko-KR" sz="24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355208" y="4478340"/>
              <a:ext cx="27644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spc="-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Whole</a:t>
              </a:r>
              <a:r>
                <a:rPr lang="en-US" altLang="ko-KR" sz="1000" spc="-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-</a:t>
              </a:r>
              <a:r>
                <a:rPr lang="en-US" altLang="ko-KR" sz="1600" spc="-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Brain</a:t>
              </a:r>
              <a:r>
                <a:rPr lang="en-US" altLang="ko-KR" sz="1000" spc="-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</a:t>
              </a:r>
              <a:r>
                <a:rPr lang="en-US" altLang="ko-KR" sz="1600" spc="-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Education </a:t>
              </a:r>
              <a:br>
                <a:rPr lang="en-US" altLang="ko-KR" sz="1600" spc="-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</a:br>
              <a:r>
                <a:rPr lang="en-US" altLang="ko-KR" sz="1600" spc="-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by Strengthening</a:t>
              </a:r>
              <a:br>
                <a:rPr lang="en-US" altLang="ko-KR" sz="1600" spc="-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</a:br>
              <a:r>
                <a:rPr lang="en-US" altLang="ko-KR" sz="1600" spc="-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Fundamental Education</a:t>
              </a:r>
              <a:endParaRPr lang="en-US" altLang="ko-KR" sz="1600" spc="-5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965116" y="3019405"/>
            <a:ext cx="3216098" cy="2150707"/>
            <a:chOff x="2965116" y="3019405"/>
            <a:chExt cx="3216098" cy="2150707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3368608" y="3019405"/>
              <a:ext cx="2403099" cy="215070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6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65116" y="3543399"/>
              <a:ext cx="3216098" cy="46166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pPr algn="ctr"/>
              <a:r>
                <a:rPr lang="ko-KR" altLang="en-US" sz="2400" spc="-50" dirty="0" err="1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팀기반</a:t>
              </a:r>
              <a:r>
                <a:rPr lang="ko-KR" altLang="en-US" sz="2400" spc="-50" dirty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학습 </a:t>
              </a:r>
              <a:endParaRPr lang="en-US" altLang="ko-KR" sz="24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190957" y="4131220"/>
              <a:ext cx="27644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pc="-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Team-Based Learning </a:t>
              </a:r>
              <a:endParaRPr lang="en-US" altLang="ko-KR" spc="-5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794850" y="2708920"/>
            <a:ext cx="3216098" cy="2150707"/>
            <a:chOff x="5794850" y="2708920"/>
            <a:chExt cx="3216098" cy="2150707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6201348" y="2708920"/>
              <a:ext cx="2403099" cy="2150707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63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5794850" y="3232914"/>
              <a:ext cx="3216098" cy="957153"/>
              <a:chOff x="5794850" y="3232914"/>
              <a:chExt cx="3216098" cy="95715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794850" y="3232914"/>
                <a:ext cx="3216098" cy="461665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  <a:scene3d>
                  <a:camera prst="orthographicFront"/>
                  <a:lightRig rig="glow" dir="t"/>
                </a:scene3d>
                <a:sp3d prstMaterial="softEdge">
                  <a:bevelT w="1270" h="1270"/>
                </a:sp3d>
              </a:bodyPr>
              <a:lstStyle/>
              <a:p>
                <a:pPr algn="ctr"/>
                <a:r>
                  <a:rPr lang="ko-KR" altLang="en-US" sz="2400" spc="-50" dirty="0"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리더십 교육 </a:t>
                </a:r>
                <a:endParaRPr lang="en-US" altLang="ko-KR" sz="2400" spc="-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6020691" y="3820735"/>
                <a:ext cx="27644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pc="-50" dirty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Leadership </a:t>
                </a:r>
                <a:r>
                  <a:rPr lang="en-US" altLang="ko-KR" spc="-50" dirty="0" smtClean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Education</a:t>
                </a:r>
                <a:endParaRPr lang="en-US" altLang="ko-KR" spc="-5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endParaRPr>
              </a:p>
            </p:txBody>
          </p:sp>
        </p:grpSp>
      </p:grpSp>
      <p:grpSp>
        <p:nvGrpSpPr>
          <p:cNvPr id="22" name="그룹 21"/>
          <p:cNvGrpSpPr/>
          <p:nvPr/>
        </p:nvGrpSpPr>
        <p:grpSpPr>
          <a:xfrm>
            <a:off x="395536" y="5041508"/>
            <a:ext cx="8339280" cy="1811883"/>
            <a:chOff x="395536" y="5041508"/>
            <a:chExt cx="8339280" cy="1811883"/>
          </a:xfrm>
        </p:grpSpPr>
        <p:grpSp>
          <p:nvGrpSpPr>
            <p:cNvPr id="20" name="그룹 19"/>
            <p:cNvGrpSpPr/>
            <p:nvPr/>
          </p:nvGrpSpPr>
          <p:grpSpPr>
            <a:xfrm>
              <a:off x="395536" y="5041508"/>
              <a:ext cx="8339280" cy="1811883"/>
              <a:chOff x="395536" y="5041508"/>
              <a:chExt cx="8339280" cy="1811883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395536" y="5694069"/>
                <a:ext cx="8339280" cy="11593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3187951" y="5341223"/>
                <a:ext cx="5416496" cy="10302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6020692" y="5041508"/>
                <a:ext cx="2714124" cy="10302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58676" y="5830558"/>
              <a:ext cx="7827156" cy="8925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무학과 교육 시스템 트랙 도입</a:t>
              </a:r>
              <a:endParaRPr lang="en-US" altLang="ko-KR" sz="280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  <a:p>
              <a:pPr algn="ctr"/>
              <a:r>
                <a:rPr lang="en-US" altLang="ko-KR" sz="2400" spc="-100" dirty="0" smtClean="0">
                  <a:solidFill>
                    <a:srgbClr val="FFC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Implementation of a Non-Departmental Education Track</a:t>
              </a:r>
              <a:endParaRPr lang="ko-KR" altLang="en-US" sz="2400" dirty="0">
                <a:solidFill>
                  <a:srgbClr val="FFC0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0" y="1772816"/>
            <a:ext cx="6879210" cy="936104"/>
            <a:chOff x="0" y="1772816"/>
            <a:chExt cx="6879210" cy="936104"/>
          </a:xfrm>
        </p:grpSpPr>
        <p:sp>
          <p:nvSpPr>
            <p:cNvPr id="16" name="TextBox 15"/>
            <p:cNvSpPr txBox="1"/>
            <p:nvPr/>
          </p:nvSpPr>
          <p:spPr>
            <a:xfrm>
              <a:off x="1211732" y="1813421"/>
              <a:ext cx="5667478" cy="89255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b="1" spc="-1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혁신 방안 </a:t>
              </a:r>
              <a:endParaRPr lang="en-US" altLang="ko-KR" sz="2800" b="1" spc="-150" dirty="0"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r>
                <a:rPr lang="en-US" altLang="ko-KR" sz="2400" spc="-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Innovative </a:t>
              </a:r>
              <a:r>
                <a:rPr lang="en-US" altLang="ko-KR" sz="2400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Measures</a:t>
              </a:r>
              <a:endParaRPr lang="ko-KR" altLang="en-US" sz="2400" spc="-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0" y="1772816"/>
              <a:ext cx="1127240" cy="936104"/>
              <a:chOff x="0" y="1772816"/>
              <a:chExt cx="1127240" cy="936104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767200" y="1772816"/>
                <a:ext cx="360040" cy="93610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0" y="1772816"/>
                <a:ext cx="766563" cy="936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98355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848738" y="188640"/>
            <a:ext cx="923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휴먼옛체" panose="02010504000101010101" pitchFamily="2" charset="-127"/>
                <a:ea typeface="휴먼옛체" panose="02010504000101010101" pitchFamily="2" charset="-127"/>
              </a:rPr>
              <a:t>연구 혁신</a:t>
            </a:r>
          </a:p>
        </p:txBody>
      </p:sp>
      <p:cxnSp>
        <p:nvCxnSpPr>
          <p:cNvPr id="74" name="직선 연결선 73"/>
          <p:cNvCxnSpPr/>
          <p:nvPr/>
        </p:nvCxnSpPr>
        <p:spPr>
          <a:xfrm>
            <a:off x="848738" y="1204329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-9872" y="1959363"/>
            <a:ext cx="10015550" cy="1613653"/>
            <a:chOff x="-9872" y="1959363"/>
            <a:chExt cx="10015550" cy="1613653"/>
          </a:xfrm>
        </p:grpSpPr>
        <p:grpSp>
          <p:nvGrpSpPr>
            <p:cNvPr id="3" name="그룹 2"/>
            <p:cNvGrpSpPr/>
            <p:nvPr/>
          </p:nvGrpSpPr>
          <p:grpSpPr>
            <a:xfrm>
              <a:off x="-9872" y="1959363"/>
              <a:ext cx="9153872" cy="1613653"/>
              <a:chOff x="-9872" y="1959363"/>
              <a:chExt cx="9153872" cy="1613653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0" y="2204864"/>
                <a:ext cx="8388424" cy="13681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8388424" y="2204864"/>
                <a:ext cx="755576" cy="136815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-9872" y="1959363"/>
                <a:ext cx="504056" cy="50405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766563" y="2399677"/>
              <a:ext cx="9239115" cy="89255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b="1" spc="-150" dirty="0" err="1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추격형</a:t>
              </a:r>
              <a:r>
                <a:rPr lang="ko-KR" altLang="en-US" sz="2800" b="1" spc="-150" dirty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→ 선도형 </a:t>
              </a:r>
              <a:r>
                <a:rPr lang="ko-KR" altLang="en-US" sz="2800" b="1" spc="-150" dirty="0" smtClean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연구개발</a:t>
              </a:r>
              <a:endParaRPr lang="en-US" altLang="ko-KR" sz="2800" b="1" spc="-150" dirty="0"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r>
                <a:rPr lang="en-US" altLang="ko-KR" sz="2400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Fast-Follower </a:t>
              </a:r>
              <a:r>
                <a:rPr lang="en-US" altLang="ko-KR" sz="2400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→ </a:t>
              </a:r>
              <a:r>
                <a:rPr lang="en-US" altLang="ko-KR" sz="2400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First-Mover </a:t>
              </a:r>
              <a:r>
                <a:rPr lang="en-US" altLang="ko-KR" sz="2400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R&amp;D</a:t>
              </a:r>
              <a:endParaRPr lang="ko-KR" altLang="en-US" sz="2400" spc="-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848738" y="1077683"/>
            <a:ext cx="5395959" cy="44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Innovation for Research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95536" y="728950"/>
            <a:ext cx="8208912" cy="432048"/>
            <a:chOff x="395536" y="2337328"/>
            <a:chExt cx="8208912" cy="432048"/>
          </a:xfrm>
        </p:grpSpPr>
        <p:sp>
          <p:nvSpPr>
            <p:cNvPr id="13" name="정육면체 12"/>
            <p:cNvSpPr/>
            <p:nvPr/>
          </p:nvSpPr>
          <p:spPr>
            <a:xfrm>
              <a:off x="395536" y="2337328"/>
              <a:ext cx="371027" cy="43204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35867" y="2570500"/>
              <a:ext cx="8068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118658" y="3947256"/>
            <a:ext cx="9847986" cy="2549094"/>
            <a:chOff x="118658" y="3947256"/>
            <a:chExt cx="9847986" cy="2549094"/>
          </a:xfrm>
        </p:grpSpPr>
        <p:grpSp>
          <p:nvGrpSpPr>
            <p:cNvPr id="8" name="그룹 7"/>
            <p:cNvGrpSpPr/>
            <p:nvPr/>
          </p:nvGrpSpPr>
          <p:grpSpPr>
            <a:xfrm>
              <a:off x="4860032" y="4084287"/>
              <a:ext cx="5106612" cy="1368152"/>
              <a:chOff x="4860032" y="4084287"/>
              <a:chExt cx="5106612" cy="1368152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4860032" y="4084287"/>
                <a:ext cx="4323567" cy="1368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220071" y="4283507"/>
                <a:ext cx="4746573" cy="892552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  <a:scene3d>
                  <a:camera prst="orthographicFront"/>
                  <a:lightRig rig="glow" dir="t"/>
                </a:scene3d>
                <a:sp3d prstMaterial="softEdge">
                  <a:bevelT w="1270" h="1270"/>
                </a:sp3d>
              </a:bodyPr>
              <a:lstStyle/>
              <a:p>
                <a:r>
                  <a:rPr lang="ko-KR" altLang="en-US" sz="2800" spc="-50" dirty="0"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선도형 연구개발 </a:t>
                </a:r>
                <a:r>
                  <a:rPr lang="en-US" altLang="ko-KR" sz="2800" spc="-50" dirty="0" smtClean="0"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?</a:t>
                </a:r>
              </a:p>
              <a:p>
                <a:r>
                  <a:rPr lang="en-US" altLang="ko-KR" sz="2400" spc="-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First-Mover R&amp;D? </a:t>
                </a:r>
                <a:endParaRPr lang="en-US" altLang="ko-KR" sz="2400" spc="-5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endParaRPr>
              </a:p>
            </p:txBody>
          </p:sp>
        </p:grpSp>
        <p:grpSp>
          <p:nvGrpSpPr>
            <p:cNvPr id="2" name="그룹 1"/>
            <p:cNvGrpSpPr/>
            <p:nvPr/>
          </p:nvGrpSpPr>
          <p:grpSpPr>
            <a:xfrm>
              <a:off x="118658" y="3947256"/>
              <a:ext cx="4949273" cy="2549094"/>
              <a:chOff x="-104041" y="3645024"/>
              <a:chExt cx="5867193" cy="3021864"/>
            </a:xfrm>
          </p:grpSpPr>
          <p:cxnSp>
            <p:nvCxnSpPr>
              <p:cNvPr id="14" name="직선 화살표 연결선 13"/>
              <p:cNvCxnSpPr/>
              <p:nvPr/>
            </p:nvCxnSpPr>
            <p:spPr>
              <a:xfrm flipV="1">
                <a:off x="1279699" y="3645024"/>
                <a:ext cx="0" cy="2353707"/>
              </a:xfrm>
              <a:prstGeom prst="straightConnector1">
                <a:avLst/>
              </a:prstGeom>
              <a:ln w="76200">
                <a:solidFill>
                  <a:schemeClr val="accent5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화살표 연결선 15"/>
              <p:cNvCxnSpPr/>
              <p:nvPr/>
            </p:nvCxnSpPr>
            <p:spPr>
              <a:xfrm flipV="1">
                <a:off x="4382875" y="3645024"/>
                <a:ext cx="0" cy="2353707"/>
              </a:xfrm>
              <a:prstGeom prst="straightConnector1">
                <a:avLst/>
              </a:prstGeom>
              <a:ln w="76200">
                <a:solidFill>
                  <a:schemeClr val="accent5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>
              <a:xfrm>
                <a:off x="1249221" y="5955100"/>
                <a:ext cx="3167999" cy="3188"/>
              </a:xfrm>
              <a:prstGeom prst="line">
                <a:avLst/>
              </a:prstGeom>
              <a:ln w="762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직사각형 17"/>
              <p:cNvSpPr/>
              <p:nvPr/>
            </p:nvSpPr>
            <p:spPr>
              <a:xfrm>
                <a:off x="160287" y="3791957"/>
                <a:ext cx="1034147" cy="437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pc="-5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Impact</a:t>
                </a: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-104041" y="5973657"/>
                <a:ext cx="2649406" cy="693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pc="-50" dirty="0" smtClean="0"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신지식</a:t>
                </a:r>
                <a:r>
                  <a:rPr lang="en-US" altLang="ko-KR" spc="-50" dirty="0"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 </a:t>
                </a:r>
                <a:r>
                  <a:rPr lang="ko-KR" altLang="en-US" spc="-50" dirty="0" smtClean="0"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창출</a:t>
                </a:r>
                <a:endParaRPr lang="en-US" altLang="ko-KR" spc="-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endParaRPr>
              </a:p>
              <a:p>
                <a:pPr algn="ctr"/>
                <a:r>
                  <a:rPr lang="en-US" altLang="ko-KR" sz="1400" b="1" spc="-6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Creation of </a:t>
                </a:r>
                <a:r>
                  <a:rPr lang="en-US" altLang="ko-KR" sz="1400" b="1" spc="-6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New Knowledge</a:t>
                </a:r>
                <a:endParaRPr lang="en-US" altLang="ko-KR" sz="1400" b="1" spc="-6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3014170" y="5973657"/>
                <a:ext cx="2748982" cy="693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pc="-50" dirty="0" smtClean="0"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경제적</a:t>
                </a:r>
                <a:r>
                  <a:rPr lang="en-US" altLang="ko-KR" spc="-50" dirty="0"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 </a:t>
                </a:r>
                <a:r>
                  <a:rPr lang="ko-KR" altLang="en-US" spc="-50" dirty="0" smtClean="0"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가치 창출</a:t>
                </a:r>
                <a:endParaRPr lang="en-US" altLang="ko-KR" spc="-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endParaRPr>
              </a:p>
              <a:p>
                <a:pPr algn="ctr"/>
                <a:r>
                  <a:rPr lang="en-US" altLang="ko-KR" sz="1400" b="1" spc="-6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Creation </a:t>
                </a:r>
                <a:r>
                  <a:rPr lang="en-US" altLang="ko-KR" sz="1400" b="1" spc="-6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of </a:t>
                </a:r>
                <a:r>
                  <a:rPr lang="en-US" altLang="ko-KR" sz="1400" b="1" spc="-6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Economic </a:t>
                </a:r>
                <a:r>
                  <a:rPr lang="en-US" altLang="ko-KR" sz="1400" b="1" spc="-6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V</a:t>
                </a:r>
                <a:r>
                  <a:rPr lang="en-US" altLang="ko-KR" sz="1400" b="1" spc="-6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alues</a:t>
                </a:r>
                <a:endParaRPr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1710451" y="4417203"/>
                <a:ext cx="2199413" cy="693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pc="-50" dirty="0" smtClean="0"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선도형 연구개발</a:t>
                </a:r>
                <a:endParaRPr lang="en-US" altLang="ko-KR" spc="-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endParaRPr>
              </a:p>
              <a:p>
                <a:pPr algn="ctr"/>
                <a:r>
                  <a:rPr lang="en-US" altLang="ko-KR" sz="1400" b="1" spc="-6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cs typeface="Arial" pitchFamily="34" charset="0"/>
                  </a:rPr>
                  <a:t>First-Mover R&amp;D</a:t>
                </a:r>
                <a:endParaRPr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23" name="오른쪽 대괄호 22"/>
              <p:cNvSpPr/>
              <p:nvPr/>
            </p:nvSpPr>
            <p:spPr>
              <a:xfrm rot="5400000">
                <a:off x="2034143" y="3804367"/>
                <a:ext cx="1552026" cy="2378222"/>
              </a:xfrm>
              <a:prstGeom prst="rightBracket">
                <a:avLst>
                  <a:gd name="adj" fmla="val 76617"/>
                </a:avLst>
              </a:prstGeom>
              <a:ln w="762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68896" y="5556391"/>
              <a:ext cx="4275104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en-US" altLang="ko-KR" sz="2400" b="1" spc="-60" dirty="0" smtClean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Best one, First one, Only one</a:t>
              </a:r>
              <a:r>
                <a:rPr lang="en-US" altLang="ko-KR" sz="2400" spc="-50" dirty="0" smtClean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2191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848738" y="188640"/>
            <a:ext cx="923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연구 혁신 </a:t>
            </a:r>
            <a:r>
              <a:rPr lang="en-US" altLang="ko-KR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(</a:t>
            </a:r>
            <a:r>
              <a:rPr lang="ko-KR" altLang="en-US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계속</a:t>
            </a:r>
            <a:r>
              <a:rPr lang="en-US" altLang="ko-KR" sz="2800" dirty="0" smtClean="0">
                <a:latin typeface="휴먼옛체" panose="02010504000101010101" pitchFamily="2" charset="-127"/>
                <a:ea typeface="휴먼옛체" panose="02010504000101010101" pitchFamily="2" charset="-127"/>
              </a:rPr>
              <a:t>)</a:t>
            </a:r>
            <a:endParaRPr lang="ko-KR" altLang="en-US" sz="2800" dirty="0"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848738" y="1204329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48738" y="1077683"/>
            <a:ext cx="739567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Innovation for 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Research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(Continued)</a:t>
            </a:r>
            <a:endParaRPr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휴먼옛체" panose="02010504000101010101" pitchFamily="2" charset="-127"/>
              <a:ea typeface="휴먼옛체" panose="02010504000101010101" pitchFamily="2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95536" y="728950"/>
            <a:ext cx="8208912" cy="432048"/>
            <a:chOff x="395536" y="2337328"/>
            <a:chExt cx="8208912" cy="432048"/>
          </a:xfrm>
        </p:grpSpPr>
        <p:sp>
          <p:nvSpPr>
            <p:cNvPr id="13" name="정육면체 12"/>
            <p:cNvSpPr/>
            <p:nvPr/>
          </p:nvSpPr>
          <p:spPr>
            <a:xfrm>
              <a:off x="395536" y="2337328"/>
              <a:ext cx="371027" cy="43204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35867" y="2570500"/>
              <a:ext cx="8068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-10074" y="3140968"/>
            <a:ext cx="5518178" cy="3262683"/>
            <a:chOff x="-10074" y="3140968"/>
            <a:chExt cx="5518178" cy="3262683"/>
          </a:xfrm>
        </p:grpSpPr>
        <p:grpSp>
          <p:nvGrpSpPr>
            <p:cNvPr id="19" name="그룹 18"/>
            <p:cNvGrpSpPr/>
            <p:nvPr/>
          </p:nvGrpSpPr>
          <p:grpSpPr>
            <a:xfrm>
              <a:off x="73759" y="3140968"/>
              <a:ext cx="4919028" cy="2552826"/>
              <a:chOff x="73759" y="3140968"/>
              <a:chExt cx="4919028" cy="2552826"/>
            </a:xfrm>
          </p:grpSpPr>
          <p:grpSp>
            <p:nvGrpSpPr>
              <p:cNvPr id="47" name="그룹 46"/>
              <p:cNvGrpSpPr/>
              <p:nvPr/>
            </p:nvGrpSpPr>
            <p:grpSpPr>
              <a:xfrm>
                <a:off x="4225443" y="3140968"/>
                <a:ext cx="767344" cy="2552826"/>
                <a:chOff x="3949210" y="3140968"/>
                <a:chExt cx="918508" cy="2552826"/>
              </a:xfrm>
            </p:grpSpPr>
            <p:sp>
              <p:nvSpPr>
                <p:cNvPr id="51" name="AutoShape 22"/>
                <p:cNvSpPr>
                  <a:spLocks noChangeArrowheads="1"/>
                </p:cNvSpPr>
                <p:nvPr/>
              </p:nvSpPr>
              <p:spPr bwMode="auto">
                <a:xfrm>
                  <a:off x="3955607" y="3566636"/>
                  <a:ext cx="912111" cy="21224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2 w 21600"/>
                    <a:gd name="T13" fmla="*/ 4535 h 21600"/>
                    <a:gd name="T14" fmla="*/ 17098 w 21600"/>
                    <a:gd name="T15" fmla="*/ 170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4400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52" name="Rectangle 25"/>
                <p:cNvSpPr>
                  <a:spLocks noChangeArrowheads="1"/>
                </p:cNvSpPr>
                <p:nvPr/>
              </p:nvSpPr>
              <p:spPr bwMode="auto">
                <a:xfrm>
                  <a:off x="3955607" y="3619404"/>
                  <a:ext cx="911196" cy="2074390"/>
                </a:xfrm>
                <a:prstGeom prst="rect">
                  <a:avLst/>
                </a:prstGeom>
                <a:solidFill>
                  <a:srgbClr val="FF9933"/>
                </a:solidFill>
                <a:ln w="508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4400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53" name="Rectangle 16"/>
                <p:cNvSpPr>
                  <a:spLocks noChangeArrowheads="1"/>
                </p:cNvSpPr>
                <p:nvPr/>
              </p:nvSpPr>
              <p:spPr bwMode="auto">
                <a:xfrm>
                  <a:off x="3949210" y="3140968"/>
                  <a:ext cx="917593" cy="423110"/>
                </a:xfrm>
                <a:prstGeom prst="rect">
                  <a:avLst/>
                </a:prstGeom>
                <a:solidFill>
                  <a:srgbClr val="FFFF00"/>
                </a:solidFill>
                <a:ln w="508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sz="1400" dirty="0">
                      <a:latin typeface="Georgia" panose="02040502050405020303" pitchFamily="18" charset="0"/>
                      <a:ea typeface="휴먼옛체" panose="02010504000101010101" pitchFamily="2" charset="-127"/>
                    </a:rPr>
                    <a:t>∙∙∙∙∙∙</a:t>
                  </a:r>
                  <a:endParaRPr lang="en-US" altLang="ko-KR" sz="1400" dirty="0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</p:grpSp>
          <p:grpSp>
            <p:nvGrpSpPr>
              <p:cNvPr id="18" name="그룹 17"/>
              <p:cNvGrpSpPr/>
              <p:nvPr/>
            </p:nvGrpSpPr>
            <p:grpSpPr>
              <a:xfrm>
                <a:off x="3419209" y="3140968"/>
                <a:ext cx="767344" cy="2552826"/>
                <a:chOff x="3949210" y="3140968"/>
                <a:chExt cx="918508" cy="2552826"/>
              </a:xfrm>
            </p:grpSpPr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auto">
                <a:xfrm>
                  <a:off x="3955607" y="3566636"/>
                  <a:ext cx="912111" cy="21224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2 w 21600"/>
                    <a:gd name="T13" fmla="*/ 4535 h 21600"/>
                    <a:gd name="T14" fmla="*/ 17098 w 21600"/>
                    <a:gd name="T15" fmla="*/ 170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4400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37" name="Rectangle 25"/>
                <p:cNvSpPr>
                  <a:spLocks noChangeArrowheads="1"/>
                </p:cNvSpPr>
                <p:nvPr/>
              </p:nvSpPr>
              <p:spPr bwMode="auto">
                <a:xfrm>
                  <a:off x="3955607" y="3619404"/>
                  <a:ext cx="911196" cy="2074390"/>
                </a:xfrm>
                <a:prstGeom prst="rect">
                  <a:avLst/>
                </a:prstGeom>
                <a:solidFill>
                  <a:srgbClr val="FF9933"/>
                </a:solidFill>
                <a:ln w="508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4400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42" name="Rectangle 16"/>
                <p:cNvSpPr>
                  <a:spLocks noChangeArrowheads="1"/>
                </p:cNvSpPr>
                <p:nvPr/>
              </p:nvSpPr>
              <p:spPr bwMode="auto">
                <a:xfrm>
                  <a:off x="3949210" y="3140968"/>
                  <a:ext cx="917593" cy="423110"/>
                </a:xfrm>
                <a:prstGeom prst="rect">
                  <a:avLst/>
                </a:prstGeom>
                <a:solidFill>
                  <a:srgbClr val="FFFF00"/>
                </a:solidFill>
                <a:ln w="508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sz="1200" dirty="0" smtClean="0"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Group 3</a:t>
                  </a:r>
                  <a:endParaRPr lang="en-US" altLang="ko-KR" sz="1200" dirty="0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</p:grpSp>
          <p:grpSp>
            <p:nvGrpSpPr>
              <p:cNvPr id="14" name="그룹 13"/>
              <p:cNvGrpSpPr/>
              <p:nvPr/>
            </p:nvGrpSpPr>
            <p:grpSpPr>
              <a:xfrm>
                <a:off x="970685" y="3140970"/>
                <a:ext cx="803273" cy="2552824"/>
                <a:chOff x="970685" y="3140970"/>
                <a:chExt cx="912111" cy="2552824"/>
              </a:xfrm>
            </p:grpSpPr>
            <p:sp>
              <p:nvSpPr>
                <p:cNvPr id="30" name="AutoShape 18"/>
                <p:cNvSpPr>
                  <a:spLocks noChangeArrowheads="1"/>
                </p:cNvSpPr>
                <p:nvPr/>
              </p:nvSpPr>
              <p:spPr bwMode="auto">
                <a:xfrm>
                  <a:off x="970685" y="3566636"/>
                  <a:ext cx="912111" cy="21224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2 w 21600"/>
                    <a:gd name="T13" fmla="*/ 4535 h 21600"/>
                    <a:gd name="T14" fmla="*/ 17098 w 21600"/>
                    <a:gd name="T15" fmla="*/ 170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4400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grpSp>
              <p:nvGrpSpPr>
                <p:cNvPr id="10" name="그룹 9"/>
                <p:cNvGrpSpPr/>
                <p:nvPr/>
              </p:nvGrpSpPr>
              <p:grpSpPr>
                <a:xfrm>
                  <a:off x="970685" y="3140970"/>
                  <a:ext cx="911196" cy="2552824"/>
                  <a:chOff x="970685" y="3140970"/>
                  <a:chExt cx="911196" cy="2552824"/>
                </a:xfrm>
              </p:grpSpPr>
              <p:sp>
                <p:nvSpPr>
                  <p:cNvPr id="2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970685" y="3140970"/>
                    <a:ext cx="911196" cy="425666"/>
                  </a:xfrm>
                  <a:prstGeom prst="rect">
                    <a:avLst/>
                  </a:prstGeom>
                  <a:solidFill>
                    <a:srgbClr val="FFFF00"/>
                  </a:solidFill>
                  <a:ln w="50800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altLang="ko-KR" sz="1000" dirty="0">
                      <a:latin typeface="휴먼옛체" panose="02010504000101010101" pitchFamily="2" charset="-127"/>
                      <a:ea typeface="휴먼옛체" panose="02010504000101010101" pitchFamily="2" charset="-127"/>
                    </a:endParaRPr>
                  </a:p>
                  <a:p>
                    <a:pPr algn="ctr"/>
                    <a:r>
                      <a:rPr lang="en-US" altLang="ko-KR" sz="900" dirty="0" smtClean="0">
                        <a:latin typeface="휴먼옛체" panose="02010504000101010101" pitchFamily="2" charset="-127"/>
                        <a:ea typeface="휴먼옛체" panose="02010504000101010101" pitchFamily="2" charset="-127"/>
                      </a:rPr>
                      <a:t>Convergence</a:t>
                    </a:r>
                    <a:br>
                      <a:rPr lang="en-US" altLang="ko-KR" sz="900" dirty="0" smtClean="0">
                        <a:latin typeface="휴먼옛체" panose="02010504000101010101" pitchFamily="2" charset="-127"/>
                        <a:ea typeface="휴먼옛체" panose="02010504000101010101" pitchFamily="2" charset="-127"/>
                      </a:rPr>
                    </a:br>
                    <a:r>
                      <a:rPr lang="en-US" altLang="ko-KR" sz="900" dirty="0" smtClean="0">
                        <a:latin typeface="휴먼옛체" panose="02010504000101010101" pitchFamily="2" charset="-127"/>
                        <a:ea typeface="휴먼옛체" panose="02010504000101010101" pitchFamily="2" charset="-127"/>
                      </a:rPr>
                      <a:t>-Research</a:t>
                    </a:r>
                    <a:endParaRPr lang="en-US" altLang="ko-KR" sz="900" dirty="0">
                      <a:latin typeface="휴먼옛체" panose="02010504000101010101" pitchFamily="2" charset="-127"/>
                      <a:ea typeface="휴먼옛체" panose="02010504000101010101" pitchFamily="2" charset="-127"/>
                    </a:endParaRPr>
                  </a:p>
                  <a:p>
                    <a:pPr algn="ctr"/>
                    <a:r>
                      <a:rPr lang="en-US" altLang="ko-KR" sz="1000" dirty="0" smtClean="0">
                        <a:latin typeface="휴먼옛체" panose="02010504000101010101" pitchFamily="2" charset="-127"/>
                        <a:ea typeface="휴먼옛체" panose="02010504000101010101" pitchFamily="2" charset="-127"/>
                      </a:rPr>
                      <a:t> </a:t>
                    </a:r>
                    <a:endParaRPr lang="en-US" altLang="ko-KR" sz="1000" dirty="0">
                      <a:latin typeface="휴먼옛체" panose="02010504000101010101" pitchFamily="2" charset="-127"/>
                      <a:ea typeface="휴먼옛체" panose="02010504000101010101" pitchFamily="2" charset="-127"/>
                    </a:endParaRPr>
                  </a:p>
                </p:txBody>
              </p:sp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70685" y="3619404"/>
                    <a:ext cx="911196" cy="2074390"/>
                  </a:xfrm>
                  <a:prstGeom prst="rect">
                    <a:avLst/>
                  </a:prstGeom>
                  <a:solidFill>
                    <a:srgbClr val="FF9933"/>
                  </a:solidFill>
                  <a:ln w="50800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 sz="4400">
                      <a:latin typeface="휴먼옛체" panose="02010504000101010101" pitchFamily="2" charset="-127"/>
                      <a:ea typeface="휴먼옛체" panose="02010504000101010101" pitchFamily="2" charset="-127"/>
                    </a:endParaRPr>
                  </a:p>
                </p:txBody>
              </p:sp>
            </p:grpSp>
          </p:grpSp>
          <p:grpSp>
            <p:nvGrpSpPr>
              <p:cNvPr id="16" name="그룹 15"/>
              <p:cNvGrpSpPr/>
              <p:nvPr/>
            </p:nvGrpSpPr>
            <p:grpSpPr>
              <a:xfrm>
                <a:off x="1812849" y="3140970"/>
                <a:ext cx="761999" cy="2552824"/>
                <a:chOff x="1965964" y="3140970"/>
                <a:chExt cx="912111" cy="2552824"/>
              </a:xfrm>
            </p:grpSpPr>
            <p:sp>
              <p:nvSpPr>
                <p:cNvPr id="32" name="AutoShape 20"/>
                <p:cNvSpPr>
                  <a:spLocks noChangeArrowheads="1"/>
                </p:cNvSpPr>
                <p:nvPr/>
              </p:nvSpPr>
              <p:spPr bwMode="auto">
                <a:xfrm>
                  <a:off x="1965964" y="3566636"/>
                  <a:ext cx="912111" cy="21224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2 w 21600"/>
                    <a:gd name="T13" fmla="*/ 4535 h 21600"/>
                    <a:gd name="T14" fmla="*/ 17098 w 21600"/>
                    <a:gd name="T15" fmla="*/ 170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4400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grpSp>
              <p:nvGrpSpPr>
                <p:cNvPr id="7" name="그룹 6"/>
                <p:cNvGrpSpPr/>
                <p:nvPr/>
              </p:nvGrpSpPr>
              <p:grpSpPr>
                <a:xfrm>
                  <a:off x="1965964" y="3140970"/>
                  <a:ext cx="911196" cy="2552824"/>
                  <a:chOff x="1965964" y="3140970"/>
                  <a:chExt cx="911196" cy="2552824"/>
                </a:xfrm>
              </p:grpSpPr>
              <p:sp>
                <p:nvSpPr>
                  <p:cNvPr id="2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965964" y="3140970"/>
                    <a:ext cx="911196" cy="425666"/>
                  </a:xfrm>
                  <a:prstGeom prst="rect">
                    <a:avLst/>
                  </a:prstGeom>
                  <a:solidFill>
                    <a:srgbClr val="FFFF00"/>
                  </a:solidFill>
                  <a:ln w="50800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1200" dirty="0" smtClean="0">
                        <a:latin typeface="휴먼옛체" panose="02010504000101010101" pitchFamily="2" charset="-127"/>
                        <a:ea typeface="휴먼옛체" panose="02010504000101010101" pitchFamily="2" charset="-127"/>
                      </a:rPr>
                      <a:t>Group 1</a:t>
                    </a:r>
                    <a:endParaRPr lang="en-US" altLang="ko-KR" sz="1200" dirty="0">
                      <a:latin typeface="휴먼옛체" panose="02010504000101010101" pitchFamily="2" charset="-127"/>
                      <a:ea typeface="휴먼옛체" panose="02010504000101010101" pitchFamily="2" charset="-127"/>
                    </a:endParaRPr>
                  </a:p>
                </p:txBody>
              </p:sp>
              <p:sp>
                <p:nvSpPr>
                  <p:cNvPr id="3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965964" y="3619404"/>
                    <a:ext cx="911196" cy="2074390"/>
                  </a:xfrm>
                  <a:prstGeom prst="rect">
                    <a:avLst/>
                  </a:prstGeom>
                  <a:solidFill>
                    <a:srgbClr val="FF9933"/>
                  </a:solidFill>
                  <a:ln w="50800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 sz="4400">
                      <a:latin typeface="휴먼옛체" panose="02010504000101010101" pitchFamily="2" charset="-127"/>
                      <a:ea typeface="휴먼옛체" panose="02010504000101010101" pitchFamily="2" charset="-127"/>
                    </a:endParaRPr>
                  </a:p>
                </p:txBody>
              </p:sp>
            </p:grpSp>
          </p:grpSp>
          <p:grpSp>
            <p:nvGrpSpPr>
              <p:cNvPr id="17" name="그룹 16"/>
              <p:cNvGrpSpPr/>
              <p:nvPr/>
            </p:nvGrpSpPr>
            <p:grpSpPr>
              <a:xfrm>
                <a:off x="2613739" y="3140970"/>
                <a:ext cx="766579" cy="2552824"/>
                <a:chOff x="2959415" y="3140970"/>
                <a:chExt cx="917593" cy="2552824"/>
              </a:xfrm>
            </p:grpSpPr>
            <p:sp>
              <p:nvSpPr>
                <p:cNvPr id="29" name="Rectangle 16"/>
                <p:cNvSpPr>
                  <a:spLocks noChangeArrowheads="1"/>
                </p:cNvSpPr>
                <p:nvPr/>
              </p:nvSpPr>
              <p:spPr bwMode="auto">
                <a:xfrm>
                  <a:off x="2959415" y="3140970"/>
                  <a:ext cx="911196" cy="425666"/>
                </a:xfrm>
                <a:prstGeom prst="rect">
                  <a:avLst/>
                </a:prstGeom>
                <a:solidFill>
                  <a:srgbClr val="FFFF00"/>
                </a:solidFill>
                <a:ln w="508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sz="1200" dirty="0" smtClean="0"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Group 2</a:t>
                  </a:r>
                  <a:endParaRPr lang="en-US" altLang="ko-KR" sz="1200" dirty="0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33" name="AutoShape 21"/>
                <p:cNvSpPr>
                  <a:spLocks noChangeArrowheads="1"/>
                </p:cNvSpPr>
                <p:nvPr/>
              </p:nvSpPr>
              <p:spPr bwMode="auto">
                <a:xfrm>
                  <a:off x="2960328" y="3566636"/>
                  <a:ext cx="912111" cy="21224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2 w 21600"/>
                    <a:gd name="T13" fmla="*/ 4535 h 21600"/>
                    <a:gd name="T14" fmla="*/ 17098 w 21600"/>
                    <a:gd name="T15" fmla="*/ 170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4400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36" name="Rectangle 24"/>
                <p:cNvSpPr>
                  <a:spLocks noChangeArrowheads="1"/>
                </p:cNvSpPr>
                <p:nvPr/>
              </p:nvSpPr>
              <p:spPr bwMode="auto">
                <a:xfrm>
                  <a:off x="2965812" y="3619404"/>
                  <a:ext cx="911196" cy="2074390"/>
                </a:xfrm>
                <a:prstGeom prst="rect">
                  <a:avLst/>
                </a:prstGeom>
                <a:solidFill>
                  <a:srgbClr val="FF9933"/>
                </a:solidFill>
                <a:ln w="508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4400"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</p:grpSp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73759" y="3722587"/>
                <a:ext cx="4870475" cy="424495"/>
              </a:xfrm>
              <a:prstGeom prst="roundRect">
                <a:avLst>
                  <a:gd name="adj" fmla="val 50000"/>
                </a:avLst>
              </a:prstGeom>
              <a:solidFill>
                <a:srgbClr val="00B0F0">
                  <a:alpha val="50195"/>
                </a:srgbClr>
              </a:solidFill>
              <a:ln w="508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sz="1400" dirty="0" smtClean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Major 1</a:t>
                </a:r>
                <a:endParaRPr lang="en-US" altLang="ko-KR" sz="1400" dirty="0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73759" y="4202588"/>
                <a:ext cx="4870476" cy="424495"/>
              </a:xfrm>
              <a:prstGeom prst="roundRect">
                <a:avLst>
                  <a:gd name="adj" fmla="val 50000"/>
                </a:avLst>
              </a:prstGeom>
              <a:solidFill>
                <a:srgbClr val="00B0F0">
                  <a:alpha val="50195"/>
                </a:srgbClr>
              </a:solidFill>
              <a:ln w="508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sz="1400" dirty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Major </a:t>
                </a:r>
                <a:r>
                  <a:rPr lang="en-US" altLang="ko-KR" sz="1400" dirty="0" smtClean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2          Faculty, Students, Researchers</a:t>
                </a:r>
                <a:endParaRPr lang="en-US" altLang="ko-KR" sz="1400" dirty="0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40" name="Rectangle 28"/>
              <p:cNvSpPr>
                <a:spLocks noChangeArrowheads="1"/>
              </p:cNvSpPr>
              <p:nvPr/>
            </p:nvSpPr>
            <p:spPr bwMode="auto">
              <a:xfrm>
                <a:off x="73759" y="4682590"/>
                <a:ext cx="4870476" cy="424495"/>
              </a:xfrm>
              <a:prstGeom prst="roundRect">
                <a:avLst>
                  <a:gd name="adj" fmla="val 50000"/>
                </a:avLst>
              </a:prstGeom>
              <a:solidFill>
                <a:srgbClr val="00B0F0">
                  <a:alpha val="50195"/>
                </a:srgbClr>
              </a:solidFill>
              <a:ln w="508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sz="1400" dirty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Major 3            </a:t>
                </a:r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73759" y="5162591"/>
                <a:ext cx="4870476" cy="424495"/>
              </a:xfrm>
              <a:prstGeom prst="roundRect">
                <a:avLst>
                  <a:gd name="adj" fmla="val 50000"/>
                </a:avLst>
              </a:prstGeom>
              <a:solidFill>
                <a:srgbClr val="00B0F0">
                  <a:alpha val="50195"/>
                </a:srgbClr>
              </a:solidFill>
              <a:ln w="508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sz="1400" dirty="0"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Major 4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-10074" y="5757320"/>
              <a:ext cx="5518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융복합</a:t>
              </a:r>
              <a:r>
                <a:rPr lang="ko-KR" altLang="en-US" sz="200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연구 매트릭스 시스템</a:t>
              </a:r>
              <a:endParaRPr lang="en-US" altLang="ko-KR" sz="200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  <a:p>
              <a:pPr algn="ctr"/>
              <a:r>
                <a:rPr lang="en-US" altLang="ko-K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Convergence Research Matrix System</a:t>
              </a:r>
              <a:endPara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304321" y="1643436"/>
            <a:ext cx="3552063" cy="2673733"/>
            <a:chOff x="5304321" y="1643436"/>
            <a:chExt cx="3552063" cy="2673733"/>
          </a:xfrm>
        </p:grpSpPr>
        <p:sp>
          <p:nvSpPr>
            <p:cNvPr id="3" name="타원 2"/>
            <p:cNvSpPr/>
            <p:nvPr/>
          </p:nvSpPr>
          <p:spPr>
            <a:xfrm>
              <a:off x="5748376" y="1643436"/>
              <a:ext cx="2673733" cy="2673733"/>
            </a:xfrm>
            <a:prstGeom prst="ellipse">
              <a:avLst/>
            </a:prstGeom>
            <a:noFill/>
            <a:ln w="209550"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04321" y="1988840"/>
              <a:ext cx="3552063" cy="1692771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pPr algn="ctr"/>
              <a:r>
                <a:rPr lang="ko-KR" altLang="en-US" sz="2400" spc="-50" dirty="0" err="1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플래그십</a:t>
              </a:r>
              <a:endParaRPr lang="en-US" altLang="ko-KR" sz="2400" spc="-50" dirty="0"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ko-KR" altLang="en-US" sz="2400" spc="-50" dirty="0" err="1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융복합</a:t>
              </a:r>
              <a:r>
                <a:rPr lang="ko-KR" altLang="en-US" sz="2400" spc="-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 연구그룹</a:t>
              </a:r>
              <a:endParaRPr lang="en-US" altLang="ko-KR" sz="24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en-US" altLang="ko-KR" sz="2400" spc="-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10</a:t>
              </a:r>
              <a:r>
                <a:rPr lang="ko-KR" altLang="en-US" sz="2400" spc="-50" dirty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개 </a:t>
              </a:r>
              <a:r>
                <a:rPr lang="ko-KR" altLang="en-US" sz="2400" spc="-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육성</a:t>
              </a:r>
              <a:endParaRPr lang="en-US" altLang="ko-KR" sz="24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marL="258763" indent="-258763" algn="ctr"/>
              <a:r>
                <a:rPr lang="en-US" altLang="ko-KR" sz="1600" spc="-9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Fostering 10 Flagship</a:t>
              </a:r>
            </a:p>
            <a:p>
              <a:pPr marL="258763" indent="-258763" algn="ctr"/>
              <a:r>
                <a:rPr lang="en-US" altLang="ko-KR" sz="1600" spc="-9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Convergence Research Groups</a:t>
              </a:r>
              <a:endParaRPr lang="en-US" altLang="ko-KR" sz="2000" spc="-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256377" y="4017224"/>
            <a:ext cx="3552063" cy="2673733"/>
            <a:chOff x="5256377" y="4017224"/>
            <a:chExt cx="3552063" cy="2673733"/>
          </a:xfrm>
        </p:grpSpPr>
        <p:sp>
          <p:nvSpPr>
            <p:cNvPr id="46" name="타원 45"/>
            <p:cNvSpPr/>
            <p:nvPr/>
          </p:nvSpPr>
          <p:spPr>
            <a:xfrm>
              <a:off x="5748376" y="4017224"/>
              <a:ext cx="2673733" cy="2673733"/>
            </a:xfrm>
            <a:prstGeom prst="ellipse">
              <a:avLst/>
            </a:prstGeom>
            <a:noFill/>
            <a:ln w="209550">
              <a:solidFill>
                <a:schemeClr val="accent6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56377" y="4797152"/>
              <a:ext cx="3552063" cy="1323439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pPr algn="ctr"/>
              <a:r>
                <a:rPr lang="ko-KR" altLang="en-US" sz="2400" spc="-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협업연구실</a:t>
              </a:r>
              <a:endParaRPr lang="en-US" altLang="ko-KR" sz="24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algn="ctr"/>
              <a:r>
                <a:rPr lang="ko-KR" altLang="en-US" sz="2400" spc="-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제도 도입</a:t>
              </a:r>
              <a:endParaRPr lang="en-US" altLang="ko-KR" sz="2400" spc="-50" dirty="0" smtClean="0"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pPr marL="258763" indent="-258763" algn="ctr"/>
              <a:r>
                <a:rPr lang="en-US" altLang="ko-KR" sz="1600" spc="-9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Implementation of </a:t>
              </a:r>
              <a:br>
                <a:rPr lang="en-US" altLang="ko-KR" sz="1600" spc="-9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</a:br>
              <a:r>
                <a:rPr lang="en-US" altLang="ko-KR" sz="1600" spc="-9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Collaborative Research Labs</a:t>
              </a:r>
              <a:endParaRPr lang="ko-KR" altLang="en-US" sz="1600" spc="-9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0" y="1772816"/>
            <a:ext cx="6879210" cy="936104"/>
            <a:chOff x="0" y="1772816"/>
            <a:chExt cx="6879210" cy="936104"/>
          </a:xfrm>
        </p:grpSpPr>
        <p:sp>
          <p:nvSpPr>
            <p:cNvPr id="48" name="TextBox 47"/>
            <p:cNvSpPr txBox="1"/>
            <p:nvPr/>
          </p:nvSpPr>
          <p:spPr>
            <a:xfrm>
              <a:off x="1211732" y="1813421"/>
              <a:ext cx="5667478" cy="89255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b="1" spc="-150" dirty="0" smtClean="0"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혁신 방안 </a:t>
              </a:r>
              <a:endParaRPr lang="en-US" altLang="ko-KR" sz="2800" b="1" spc="-150" dirty="0"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  <a:p>
              <a:r>
                <a:rPr lang="en-US" altLang="ko-KR" sz="2400" spc="-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Innovative </a:t>
              </a:r>
              <a:r>
                <a:rPr lang="en-US" altLang="ko-KR" sz="2400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Measures</a:t>
              </a:r>
              <a:endParaRPr lang="ko-KR" altLang="en-US" sz="2400" spc="-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  <a:cs typeface="Arial" pitchFamily="34" charset="0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767200" y="1772816"/>
              <a:ext cx="360040" cy="9361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0" y="1772816"/>
              <a:ext cx="766563" cy="93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216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9872" y="1959363"/>
            <a:ext cx="10015550" cy="1613653"/>
            <a:chOff x="-9872" y="1959363"/>
            <a:chExt cx="10015550" cy="1613653"/>
          </a:xfrm>
        </p:grpSpPr>
        <p:sp>
          <p:nvSpPr>
            <p:cNvPr id="47" name="직사각형 46"/>
            <p:cNvSpPr/>
            <p:nvPr/>
          </p:nvSpPr>
          <p:spPr>
            <a:xfrm>
              <a:off x="0" y="2204864"/>
              <a:ext cx="8388424" cy="13681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6563" y="2399677"/>
              <a:ext cx="9239115" cy="89255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  <a:scene3d>
                <a:camera prst="orthographicFront"/>
                <a:lightRig rig="glow" dir="t"/>
              </a:scene3d>
              <a:sp3d prstMaterial="softEdge">
                <a:bevelT w="1270" h="1270"/>
              </a:sp3d>
            </a:bodyPr>
            <a:lstStyle/>
            <a:p>
              <a:r>
                <a:rPr lang="ko-KR" altLang="en-US" sz="2800" b="1" spc="-150" dirty="0"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대학 역할 변화 </a:t>
              </a:r>
            </a:p>
            <a:p>
              <a:r>
                <a:rPr lang="en-US" altLang="ko-KR" sz="22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Changing </a:t>
              </a:r>
              <a:r>
                <a:rPr lang="en-US" altLang="ko-KR" sz="22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옛체" panose="02010504000101010101" pitchFamily="2" charset="-127"/>
                  <a:ea typeface="휴먼옛체" panose="02010504000101010101" pitchFamily="2" charset="-127"/>
                  <a:cs typeface="Arial" pitchFamily="34" charset="0"/>
                </a:rPr>
                <a:t>Roles of Universities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8388424" y="2204864"/>
              <a:ext cx="755576" cy="136815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-9872" y="1959363"/>
              <a:ext cx="504056" cy="5040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848738" y="188640"/>
            <a:ext cx="923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휴먼옛체" panose="02010504000101010101" pitchFamily="2" charset="-127"/>
                <a:ea typeface="휴먼옛체" panose="02010504000101010101" pitchFamily="2" charset="-127"/>
              </a:rPr>
              <a:t>기술사업화 혁신</a:t>
            </a:r>
          </a:p>
        </p:txBody>
      </p:sp>
      <p:cxnSp>
        <p:nvCxnSpPr>
          <p:cNvPr id="74" name="직선 연결선 73"/>
          <p:cNvCxnSpPr/>
          <p:nvPr/>
        </p:nvCxnSpPr>
        <p:spPr>
          <a:xfrm>
            <a:off x="848738" y="1204329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48738" y="1077683"/>
            <a:ext cx="8295262" cy="42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Innovation for Technology Commercialization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95536" y="728950"/>
            <a:ext cx="8208912" cy="432048"/>
            <a:chOff x="395536" y="2337328"/>
            <a:chExt cx="8208912" cy="432048"/>
          </a:xfrm>
        </p:grpSpPr>
        <p:sp>
          <p:nvSpPr>
            <p:cNvPr id="13" name="정육면체 12"/>
            <p:cNvSpPr/>
            <p:nvPr/>
          </p:nvSpPr>
          <p:spPr>
            <a:xfrm>
              <a:off x="395536" y="2337328"/>
              <a:ext cx="371027" cy="43204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35867" y="2570500"/>
              <a:ext cx="80685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0" y="5247003"/>
            <a:ext cx="8105975" cy="2160240"/>
            <a:chOff x="0" y="5247003"/>
            <a:chExt cx="8105975" cy="2160240"/>
          </a:xfrm>
        </p:grpSpPr>
        <p:grpSp>
          <p:nvGrpSpPr>
            <p:cNvPr id="9" name="그룹 8"/>
            <p:cNvGrpSpPr/>
            <p:nvPr/>
          </p:nvGrpSpPr>
          <p:grpSpPr>
            <a:xfrm>
              <a:off x="0" y="5247003"/>
              <a:ext cx="8105975" cy="2160240"/>
              <a:chOff x="0" y="5247003"/>
              <a:chExt cx="8105975" cy="2160240"/>
            </a:xfrm>
          </p:grpSpPr>
          <p:sp>
            <p:nvSpPr>
              <p:cNvPr id="4" name="폭발 2 3"/>
              <p:cNvSpPr/>
              <p:nvPr/>
            </p:nvSpPr>
            <p:spPr>
              <a:xfrm>
                <a:off x="5621435" y="5247003"/>
                <a:ext cx="2484540" cy="2160240"/>
              </a:xfrm>
              <a:prstGeom prst="irregularSeal2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cxnSp>
            <p:nvCxnSpPr>
              <p:cNvPr id="56" name="AutoShape 11"/>
              <p:cNvCxnSpPr>
                <a:cxnSpLocks noChangeShapeType="1"/>
              </p:cNvCxnSpPr>
              <p:nvPr/>
            </p:nvCxnSpPr>
            <p:spPr bwMode="auto">
              <a:xfrm>
                <a:off x="0" y="5781576"/>
                <a:ext cx="7741537" cy="1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1632114" y="5895883"/>
                <a:ext cx="125066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6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~ Mid </a:t>
                </a:r>
                <a:r>
                  <a:rPr lang="en-US" altLang="ko-KR" sz="16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19</a:t>
                </a:r>
                <a:r>
                  <a:rPr lang="en-US" altLang="ko-KR" sz="1600" b="1" baseline="300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th</a:t>
                </a:r>
                <a:r>
                  <a:rPr lang="en-US" altLang="ko-KR" sz="16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C</a:t>
                </a:r>
                <a:endPara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58" name="Text Box 13"/>
              <p:cNvSpPr txBox="1">
                <a:spLocks noChangeArrowheads="1"/>
              </p:cNvSpPr>
              <p:nvPr/>
            </p:nvSpPr>
            <p:spPr bwMode="auto">
              <a:xfrm>
                <a:off x="3251105" y="5889976"/>
                <a:ext cx="120257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Early 20</a:t>
                </a:r>
                <a:r>
                  <a:rPr lang="en-US" altLang="ko-KR" sz="1600" b="1" baseline="300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th</a:t>
                </a:r>
                <a:r>
                  <a:rPr lang="en-US" altLang="ko-KR" sz="16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C</a:t>
                </a:r>
                <a:endPara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59" name="Text Box 14"/>
              <p:cNvSpPr txBox="1">
                <a:spLocks noChangeArrowheads="1"/>
              </p:cNvSpPr>
              <p:nvPr/>
            </p:nvSpPr>
            <p:spPr bwMode="auto">
              <a:xfrm>
                <a:off x="4791046" y="5889976"/>
                <a:ext cx="106150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Mid 20</a:t>
                </a:r>
                <a:r>
                  <a:rPr lang="en-US" altLang="ko-KR" sz="1600" b="1" baseline="300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th</a:t>
                </a:r>
                <a:r>
                  <a:rPr lang="en-US" altLang="ko-KR" sz="16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C</a:t>
                </a:r>
                <a:endPara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60" name="Text Box 15"/>
              <p:cNvSpPr txBox="1">
                <a:spLocks noChangeArrowheads="1"/>
              </p:cNvSpPr>
              <p:nvPr/>
            </p:nvSpPr>
            <p:spPr bwMode="auto">
              <a:xfrm>
                <a:off x="6154363" y="5889976"/>
                <a:ext cx="11528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Late 20</a:t>
                </a:r>
                <a:r>
                  <a:rPr lang="en-US" altLang="ko-KR" sz="1600" b="1" baseline="300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th</a:t>
                </a:r>
                <a:r>
                  <a:rPr lang="en-US" altLang="ko-KR" sz="16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C</a:t>
                </a:r>
                <a:endPara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  <p:sp>
            <p:nvSpPr>
              <p:cNvPr id="65" name="Text Box 26"/>
              <p:cNvSpPr txBox="1">
                <a:spLocks noChangeArrowheads="1"/>
              </p:cNvSpPr>
              <p:nvPr/>
            </p:nvSpPr>
            <p:spPr bwMode="auto">
              <a:xfrm>
                <a:off x="3092036" y="6190501"/>
                <a:ext cx="146546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b="1" spc="-15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00FF"/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1</a:t>
                </a:r>
                <a:r>
                  <a:rPr lang="ko-KR" altLang="en-US" b="1" spc="-15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00FF"/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차 대학개혁 </a:t>
                </a:r>
                <a:endParaRPr lang="en-US" altLang="ko-KR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FF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  <a:p>
                <a:pPr algn="ctr"/>
                <a:r>
                  <a:rPr lang="en-US" altLang="ko-KR" sz="1400" spc="-1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00FF"/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1</a:t>
                </a:r>
                <a:r>
                  <a:rPr lang="en-US" altLang="ko-KR" sz="1400" spc="-100" baseline="300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00FF"/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st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00FF"/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 Univ. Reform</a:t>
                </a:r>
                <a:endParaRPr lang="en-US" altLang="ko-KR" sz="14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FF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</p:grp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6030142" y="6188325"/>
              <a:ext cx="14083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2</a:t>
              </a:r>
              <a:r>
                <a:rPr lang="ko-KR" altLang="en-US" b="1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차 </a:t>
              </a:r>
              <a:r>
                <a:rPr lang="ko-KR" altLang="en-US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대학개혁</a:t>
              </a:r>
              <a:endPara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  <a:p>
              <a:pPr algn="ctr"/>
              <a:r>
                <a:rPr lang="en-US" altLang="ko-KR" sz="1400" spc="-1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2</a:t>
              </a:r>
              <a:r>
                <a:rPr lang="en-US" altLang="ko-KR" sz="1400" spc="-100" baseline="30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nd</a:t>
              </a:r>
              <a:r>
                <a:rPr lang="en-US" altLang="ko-KR" sz="1400" spc="-1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Univ</a:t>
              </a:r>
              <a:r>
                <a:rPr lang="en-US" altLang="ko-KR" sz="14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. </a:t>
              </a:r>
              <a:r>
                <a:rPr lang="en-US" altLang="ko-KR" sz="1400" spc="-1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Reform</a:t>
              </a:r>
              <a:r>
                <a:rPr lang="ko-KR" altLang="en-US" sz="14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rPr>
                <a:t> </a:t>
              </a:r>
              <a:endPara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effectLst/>
                <a:latin typeface="휴먼옛체" panose="02010504000101010101" pitchFamily="2" charset="-127"/>
                <a:ea typeface="휴먼옛체" panose="02010504000101010101" pitchFamily="2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53090" y="2173097"/>
            <a:ext cx="9072503" cy="3762334"/>
            <a:chOff x="553090" y="2173097"/>
            <a:chExt cx="9072503" cy="3762334"/>
          </a:xfrm>
        </p:grpSpPr>
        <p:cxnSp>
          <p:nvCxnSpPr>
            <p:cNvPr id="52" name="직선 화살표 연결선 51"/>
            <p:cNvCxnSpPr/>
            <p:nvPr/>
          </p:nvCxnSpPr>
          <p:spPr>
            <a:xfrm flipV="1">
              <a:off x="2306090" y="2193586"/>
              <a:ext cx="5902050" cy="3102371"/>
            </a:xfrm>
            <a:prstGeom prst="straightConnector1">
              <a:avLst/>
            </a:prstGeom>
            <a:ln w="22542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2"/>
            <p:cNvGrpSpPr/>
            <p:nvPr/>
          </p:nvGrpSpPr>
          <p:grpSpPr>
            <a:xfrm>
              <a:off x="553090" y="4460871"/>
              <a:ext cx="2519120" cy="1474560"/>
              <a:chOff x="553090" y="4460871"/>
              <a:chExt cx="2519120" cy="1474560"/>
            </a:xfrm>
          </p:grpSpPr>
          <p:grpSp>
            <p:nvGrpSpPr>
              <p:cNvPr id="53" name="그룹 97"/>
              <p:cNvGrpSpPr/>
              <p:nvPr/>
            </p:nvGrpSpPr>
            <p:grpSpPr>
              <a:xfrm>
                <a:off x="1597650" y="4460871"/>
                <a:ext cx="1474560" cy="1474560"/>
                <a:chOff x="4918730" y="2924944"/>
                <a:chExt cx="850024" cy="850024"/>
              </a:xfrm>
            </p:grpSpPr>
            <p:sp>
              <p:nvSpPr>
                <p:cNvPr id="54" name="타원 53"/>
                <p:cNvSpPr/>
                <p:nvPr/>
              </p:nvSpPr>
              <p:spPr>
                <a:xfrm>
                  <a:off x="4918730" y="2924944"/>
                  <a:ext cx="850024" cy="85002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solidFill>
                      <a:schemeClr val="tx1"/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5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941681" y="3185679"/>
                  <a:ext cx="804123" cy="319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학부과정 대학</a:t>
                  </a:r>
                  <a:endParaRPr lang="en-US" altLang="ko-KR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  <a:p>
                  <a:pPr algn="ctr"/>
                  <a:r>
                    <a:rPr lang="en-US" altLang="ko-KR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4</a:t>
                  </a:r>
                  <a:r>
                    <a:rPr lang="ko-KR" altLang="en-US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년제 교육</a:t>
                  </a:r>
                  <a:endParaRPr lang="en-US" altLang="ko-KR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</p:grpSp>
          <p:sp>
            <p:nvSpPr>
              <p:cNvPr id="78" name="Text Box 12"/>
              <p:cNvSpPr txBox="1">
                <a:spLocks noChangeArrowheads="1"/>
              </p:cNvSpPr>
              <p:nvPr/>
            </p:nvSpPr>
            <p:spPr bwMode="auto">
              <a:xfrm>
                <a:off x="553090" y="4472215"/>
                <a:ext cx="185525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ko-KR" sz="14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Four-Year Undergraduate</a:t>
                </a:r>
                <a:endParaRPr lang="en-US" altLang="ko-KR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  <a:p>
                <a:pPr algn="r"/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Education</a:t>
                </a:r>
                <a:endParaRPr lang="en-US" altLang="ko-KR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633031" y="3668033"/>
              <a:ext cx="3999292" cy="1512575"/>
              <a:chOff x="633031" y="3668033"/>
              <a:chExt cx="3999292" cy="1512575"/>
            </a:xfrm>
          </p:grpSpPr>
          <p:grpSp>
            <p:nvGrpSpPr>
              <p:cNvPr id="62" name="그룹 105"/>
              <p:cNvGrpSpPr/>
              <p:nvPr/>
            </p:nvGrpSpPr>
            <p:grpSpPr>
              <a:xfrm>
                <a:off x="2972893" y="3706048"/>
                <a:ext cx="1659430" cy="1474560"/>
                <a:chOff x="5641445" y="2489819"/>
                <a:chExt cx="956594" cy="850024"/>
              </a:xfrm>
            </p:grpSpPr>
            <p:sp>
              <p:nvSpPr>
                <p:cNvPr id="63" name="타원 62"/>
                <p:cNvSpPr/>
                <p:nvPr/>
              </p:nvSpPr>
              <p:spPr>
                <a:xfrm>
                  <a:off x="5691819" y="2489819"/>
                  <a:ext cx="850024" cy="850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9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solidFill>
                      <a:schemeClr val="tx1"/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6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641445" y="2761216"/>
                  <a:ext cx="956594" cy="319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대학원 과정 도입</a:t>
                  </a:r>
                  <a:endParaRPr lang="en-US" altLang="ko-KR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  <a:p>
                  <a:pPr algn="ctr"/>
                  <a:r>
                    <a:rPr lang="ko-KR" altLang="en-US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교육 및 </a:t>
                  </a:r>
                  <a:r>
                    <a:rPr lang="ko-KR" altLang="en-US" sz="15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연구</a:t>
                  </a:r>
                  <a:endParaRPr lang="en-US" altLang="ko-KR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</p:grpSp>
          <p:sp>
            <p:nvSpPr>
              <p:cNvPr id="79" name="Text Box 13"/>
              <p:cNvSpPr txBox="1">
                <a:spLocks noChangeArrowheads="1"/>
              </p:cNvSpPr>
              <p:nvPr/>
            </p:nvSpPr>
            <p:spPr bwMode="auto">
              <a:xfrm>
                <a:off x="633031" y="3668033"/>
                <a:ext cx="326724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ko-KR" sz="14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Implementation of Graduate </a:t>
                </a: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Program</a:t>
                </a:r>
                <a:endParaRPr lang="en-US" altLang="ko-KR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  <a:p>
                <a:pPr algn="r"/>
                <a:r>
                  <a:rPr lang="en-US" altLang="ko-KR" sz="14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Education and Research</a:t>
                </a: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4522905" y="2937442"/>
              <a:ext cx="3363540" cy="2176061"/>
              <a:chOff x="4522905" y="2937442"/>
              <a:chExt cx="3363540" cy="2176061"/>
            </a:xfrm>
          </p:grpSpPr>
          <p:grpSp>
            <p:nvGrpSpPr>
              <p:cNvPr id="66" name="그룹 107"/>
              <p:cNvGrpSpPr/>
              <p:nvPr/>
            </p:nvGrpSpPr>
            <p:grpSpPr>
              <a:xfrm>
                <a:off x="4522905" y="2937442"/>
                <a:ext cx="1474560" cy="1474560"/>
                <a:chOff x="6562142" y="2046749"/>
                <a:chExt cx="850024" cy="850024"/>
              </a:xfrm>
            </p:grpSpPr>
            <p:sp>
              <p:nvSpPr>
                <p:cNvPr id="67" name="타원 66"/>
                <p:cNvSpPr/>
                <p:nvPr/>
              </p:nvSpPr>
              <p:spPr>
                <a:xfrm>
                  <a:off x="6562142" y="2046749"/>
                  <a:ext cx="850024" cy="85002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solidFill>
                      <a:schemeClr val="tx1"/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6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6610071" y="2209194"/>
                  <a:ext cx="760692" cy="319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연구중심대학</a:t>
                  </a:r>
                  <a:endParaRPr lang="en-US" altLang="ko-KR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  <a:p>
                  <a:pPr algn="ctr"/>
                  <a:r>
                    <a:rPr lang="ko-KR" altLang="en-US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연구기능중요</a:t>
                  </a:r>
                  <a:endParaRPr lang="en-US" altLang="ko-KR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69" name="직사각형 68"/>
                <p:cNvSpPr/>
                <p:nvPr/>
              </p:nvSpPr>
              <p:spPr>
                <a:xfrm>
                  <a:off x="6604766" y="2578245"/>
                  <a:ext cx="752375" cy="1862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500" b="1" spc="-10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한국 주요대학</a:t>
                  </a:r>
                  <a:endParaRPr lang="en-US" altLang="ko-KR" sz="1500" b="1" spc="-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cxnSp>
              <p:nvCxnSpPr>
                <p:cNvPr id="70" name="직선 연결선 69"/>
                <p:cNvCxnSpPr/>
                <p:nvPr/>
              </p:nvCxnSpPr>
              <p:spPr>
                <a:xfrm>
                  <a:off x="6633605" y="2556281"/>
                  <a:ext cx="71960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 Box 14"/>
              <p:cNvSpPr txBox="1">
                <a:spLocks noChangeArrowheads="1"/>
              </p:cNvSpPr>
              <p:nvPr/>
            </p:nvSpPr>
            <p:spPr bwMode="auto">
              <a:xfrm>
                <a:off x="5125753" y="4417928"/>
                <a:ext cx="2760692" cy="69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Research-</a:t>
                </a: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O</a:t>
                </a: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riented University</a:t>
                </a:r>
                <a:endParaRPr lang="en-US" altLang="ko-KR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  <a:p>
                <a:pPr>
                  <a:lnSpc>
                    <a:spcPct val="70000"/>
                  </a:lnSpc>
                </a:pPr>
                <a:r>
                  <a:rPr lang="en-US" altLang="ko-KR" sz="14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Importance of </a:t>
                </a: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Research Skills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----------------------------</a:t>
                </a:r>
                <a:b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</a:b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Major Domestic Universities</a:t>
                </a:r>
                <a:endParaRPr lang="en-US" altLang="ko-KR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5972324" y="2173097"/>
              <a:ext cx="3653269" cy="2155624"/>
              <a:chOff x="5972324" y="2173097"/>
              <a:chExt cx="3653269" cy="2155624"/>
            </a:xfrm>
          </p:grpSpPr>
          <p:grpSp>
            <p:nvGrpSpPr>
              <p:cNvPr id="71" name="그룹 108"/>
              <p:cNvGrpSpPr/>
              <p:nvPr/>
            </p:nvGrpSpPr>
            <p:grpSpPr>
              <a:xfrm>
                <a:off x="5972324" y="2173097"/>
                <a:ext cx="1508746" cy="1474560"/>
                <a:chOff x="7440551" y="1606135"/>
                <a:chExt cx="869731" cy="850024"/>
              </a:xfrm>
            </p:grpSpPr>
            <p:sp>
              <p:nvSpPr>
                <p:cNvPr id="72" name="타원 71"/>
                <p:cNvSpPr/>
                <p:nvPr/>
              </p:nvSpPr>
              <p:spPr>
                <a:xfrm>
                  <a:off x="7448166" y="1606135"/>
                  <a:ext cx="850024" cy="850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solidFill>
                      <a:schemeClr val="tx1"/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  <p:sp>
              <p:nvSpPr>
                <p:cNvPr id="7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7440551" y="1799109"/>
                  <a:ext cx="869731" cy="319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5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기업가정신대학</a:t>
                  </a:r>
                  <a:endParaRPr lang="en-US" altLang="ko-KR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  <a:p>
                  <a:pPr algn="ctr"/>
                  <a:r>
                    <a:rPr lang="en-US" altLang="ko-KR" sz="15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  <a:sym typeface="Wingdings" pitchFamily="2" charset="2"/>
                    </a:rPr>
                    <a:t>E+R&amp;DB</a:t>
                  </a:r>
                  <a:endParaRPr lang="en-US" altLang="ko-KR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  <a:sym typeface="Wingdings" pitchFamily="2" charset="2"/>
                  </a:endParaRPr>
                </a:p>
              </p:txBody>
            </p:sp>
            <p:cxnSp>
              <p:nvCxnSpPr>
                <p:cNvPr id="76" name="직선 연결선 75"/>
                <p:cNvCxnSpPr/>
                <p:nvPr/>
              </p:nvCxnSpPr>
              <p:spPr>
                <a:xfrm>
                  <a:off x="7520006" y="2128627"/>
                  <a:ext cx="71960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직사각형 76"/>
                <p:cNvSpPr/>
                <p:nvPr/>
              </p:nvSpPr>
              <p:spPr>
                <a:xfrm>
                  <a:off x="7499227" y="2146197"/>
                  <a:ext cx="752375" cy="1862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500" b="1" spc="-10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effectLst/>
                      <a:latin typeface="휴먼옛체" panose="02010504000101010101" pitchFamily="2" charset="-127"/>
                      <a:ea typeface="휴먼옛체" panose="02010504000101010101" pitchFamily="2" charset="-127"/>
                    </a:rPr>
                    <a:t>선진 주요대학</a:t>
                  </a:r>
                  <a:endParaRPr lang="en-US" altLang="ko-KR" sz="1500" b="1" spc="-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endParaRPr>
                </a:p>
              </p:txBody>
            </p:sp>
          </p:grpSp>
          <p:sp>
            <p:nvSpPr>
              <p:cNvPr id="81" name="Text Box 15"/>
              <p:cNvSpPr txBox="1">
                <a:spLocks noChangeArrowheads="1"/>
              </p:cNvSpPr>
              <p:nvPr/>
            </p:nvSpPr>
            <p:spPr bwMode="auto">
              <a:xfrm>
                <a:off x="6372200" y="3633146"/>
                <a:ext cx="3253393" cy="69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University for Entrepreneurship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             E+R&amp;DB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-----------------------------</a:t>
                </a:r>
                <a:b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</a:b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Global </a:t>
                </a: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휴먼옛체" panose="02010504000101010101" pitchFamily="2" charset="-127"/>
                    <a:ea typeface="휴먼옛체" panose="02010504000101010101" pitchFamily="2" charset="-127"/>
                  </a:rPr>
                  <a:t>Leading Universities</a:t>
                </a:r>
                <a:endParaRPr lang="en-US" altLang="ko-KR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휴먼옛체" panose="02010504000101010101" pitchFamily="2" charset="-127"/>
                  <a:ea typeface="휴먼옛체" panose="02010504000101010101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30123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646</Words>
  <Application>Microsoft Office PowerPoint</Application>
  <PresentationFormat>화면 슬라이드 쇼(4:3)</PresentationFormat>
  <Paragraphs>210</Paragraphs>
  <Slides>18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9" baseType="lpstr">
      <vt:lpstr>HY견고딕</vt:lpstr>
      <vt:lpstr>굴림</vt:lpstr>
      <vt:lpstr>나눔고딕 ExtraBold</vt:lpstr>
      <vt:lpstr>맑은 고딕</vt:lpstr>
      <vt:lpstr>휴먼둥근헤드라인</vt:lpstr>
      <vt:lpstr>휴먼옛체</vt:lpstr>
      <vt:lpstr>Arial</vt:lpstr>
      <vt:lpstr>Ebrima</vt:lpstr>
      <vt:lpstr>Georgia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글로벌 Top 10 대학을 향해 Marching toward the Global Top-10 univ.</dc:title>
  <dc:creator>User</dc:creator>
  <cp:lastModifiedBy>조보람</cp:lastModifiedBy>
  <cp:revision>420</cp:revision>
  <cp:lastPrinted>2017-03-14T01:02:02Z</cp:lastPrinted>
  <dcterms:created xsi:type="dcterms:W3CDTF">2016-11-20T20:59:11Z</dcterms:created>
  <dcterms:modified xsi:type="dcterms:W3CDTF">2017-03-14T01:26:20Z</dcterms:modified>
</cp:coreProperties>
</file>